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0"/>
  </p:notesMasterIdLst>
  <p:sldIdLst>
    <p:sldId id="256" r:id="rId2"/>
    <p:sldId id="262" r:id="rId3"/>
    <p:sldId id="272" r:id="rId4"/>
    <p:sldId id="273" r:id="rId5"/>
    <p:sldId id="274" r:id="rId6"/>
    <p:sldId id="275" r:id="rId7"/>
    <p:sldId id="276" r:id="rId8"/>
    <p:sldId id="277" r:id="rId9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50364-B514-4BAD-AF38-FA5177743F1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A1C2C-44DE-4A60-A007-C8A67514BF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91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Espace réservé de l'image des diapositives 1">
            <a:extLst>
              <a:ext uri="{FF2B5EF4-FFF2-40B4-BE49-F238E27FC236}">
                <a16:creationId xmlns:a16="http://schemas.microsoft.com/office/drawing/2014/main" id="{775CAE31-C16B-4C23-9B3E-BEBF55BBC4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Espace réservé des commentaires 2">
            <a:extLst>
              <a:ext uri="{FF2B5EF4-FFF2-40B4-BE49-F238E27FC236}">
                <a16:creationId xmlns:a16="http://schemas.microsoft.com/office/drawing/2014/main" id="{578F7038-55E5-4073-9E4C-46392BB68D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10243" name="Espace réservé du numéro de diapositive 3">
            <a:extLst>
              <a:ext uri="{FF2B5EF4-FFF2-40B4-BE49-F238E27FC236}">
                <a16:creationId xmlns:a16="http://schemas.microsoft.com/office/drawing/2014/main" id="{C58ABEE9-15E1-4077-9B34-335230FB5D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8FE03B-8F04-467D-91C3-967802691B5E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’image des diapositives 1">
            <a:extLst>
              <a:ext uri="{FF2B5EF4-FFF2-40B4-BE49-F238E27FC236}">
                <a16:creationId xmlns:a16="http://schemas.microsoft.com/office/drawing/2014/main" id="{FC4E7060-F13E-4398-A2F5-DE56DE946D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Espace réservé des commentaires 2">
            <a:extLst>
              <a:ext uri="{FF2B5EF4-FFF2-40B4-BE49-F238E27FC236}">
                <a16:creationId xmlns:a16="http://schemas.microsoft.com/office/drawing/2014/main" id="{328D722A-0610-40C2-9AD6-D05B42158D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23555" name="Espace réservé du numéro de diapositive 3">
            <a:extLst>
              <a:ext uri="{FF2B5EF4-FFF2-40B4-BE49-F238E27FC236}">
                <a16:creationId xmlns:a16="http://schemas.microsoft.com/office/drawing/2014/main" id="{CE42ECF1-A08F-442D-B991-1144382C4F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0B0C87-D76A-4448-8828-A8D58D94DD79}" type="slidenum">
              <a:rPr lang="fr-FR" altLang="fr-FR"/>
              <a:pPr/>
              <a:t>6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gar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6E754EC6-00E6-4276-8852-D2996778C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663" y="6116638"/>
            <a:ext cx="2892425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67" b="1" dirty="0">
                <a:solidFill>
                  <a:schemeClr val="bg1"/>
                </a:solidFill>
                <a:latin typeface="+mn-lt"/>
              </a:rPr>
              <a:t>A service provided to medicine by</a:t>
            </a:r>
          </a:p>
        </p:txBody>
      </p:sp>
      <p:pic>
        <p:nvPicPr>
          <p:cNvPr id="4" name="Image 5">
            <a:extLst>
              <a:ext uri="{FF2B5EF4-FFF2-40B4-BE49-F238E27FC236}">
                <a16:creationId xmlns:a16="http://schemas.microsoft.com/office/drawing/2014/main" id="{F34EE923-8927-4C87-B9F2-5E01C75E03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63" y="1884363"/>
            <a:ext cx="361950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0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039883" y="1796819"/>
            <a:ext cx="6730901" cy="3167789"/>
          </a:xfrm>
        </p:spPr>
        <p:txBody>
          <a:bodyPr/>
          <a:lstStyle>
            <a:lvl1pPr>
              <a:defRPr sz="6667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527382" y="665030"/>
            <a:ext cx="4127500" cy="5431367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B4C033F-D8D4-46FD-83EF-C811A41FD6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7382" y="6265919"/>
            <a:ext cx="91957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0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 SMART images are licensed under Creative Commons Attribution 3.0 – Share, adapt, and enhance your presentations with the power of open collaboration.</a:t>
            </a:r>
            <a:endParaRPr lang="en-US" altLang="fr-FR" sz="1000" b="1" dirty="0">
              <a:solidFill>
                <a:srgbClr val="D4D4D4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98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2" y="74712"/>
            <a:ext cx="11406157" cy="133806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2DF22DE-A1BE-4C77-96F5-859EC383D4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9398" y="6567844"/>
            <a:ext cx="91957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0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 SMART images are licensed under Creative Commons Attribution 3.0 – Share, adapt, and enhance your presentations with the power of open collaboration.</a:t>
            </a:r>
            <a:endParaRPr lang="en-US" altLang="fr-FR" sz="1000" b="1" dirty="0">
              <a:solidFill>
                <a:srgbClr val="D4D4D4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4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2B59B7-7774-49B4-9DE2-D64F63732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8350" y="2755900"/>
            <a:ext cx="7034213" cy="336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0"/>
            <a:endParaRPr lang="fr-FR" altLang="fr-FR" dirty="0"/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E6B54D-5BF8-4036-9D21-977352DFF3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8350" y="1220788"/>
            <a:ext cx="71929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3067CDD8-7327-49AC-8800-397D84F529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5968794"/>
            <a:ext cx="1839912" cy="6147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9pPr>
    </p:titleStyle>
    <p:bodyStyle>
      <a:lvl1pPr marL="455613" indent="-455613" algn="l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bg2"/>
          </a:solidFill>
          <a:latin typeface="Georgia" charset="0"/>
          <a:ea typeface="Georgia" charset="0"/>
          <a:cs typeface="Georgia" charset="0"/>
        </a:defRPr>
      </a:lvl1pPr>
      <a:lvl2pPr marL="989013" indent="-37941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2"/>
          </a:solidFill>
          <a:latin typeface="Georgia" charset="0"/>
          <a:ea typeface="Georgia" charset="0"/>
          <a:cs typeface="Georgia" charset="0"/>
        </a:defRPr>
      </a:lvl2pPr>
      <a:lvl3pPr marL="1522413" indent="-303213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Georgia" charset="0"/>
          <a:ea typeface="Georgia" charset="0"/>
          <a:cs typeface="Georgia" charset="0"/>
        </a:defRPr>
      </a:lvl3pPr>
      <a:lvl4pPr marL="2132013" indent="-30321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bg2"/>
          </a:solidFill>
          <a:latin typeface="Georgia" charset="0"/>
          <a:ea typeface="Georgia" charset="0"/>
          <a:cs typeface="Georgia" charset="0"/>
        </a:defRPr>
      </a:lvl4pPr>
      <a:lvl5pPr marL="2741613" indent="-303213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Georgia" charset="0"/>
          <a:ea typeface="Georgia" charset="0"/>
          <a:cs typeface="Georgia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25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4B91D15-938F-45C4-8EDC-113F798CDD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95775" y="1797050"/>
            <a:ext cx="7475538" cy="3167063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algn="ctr">
              <a:defRPr/>
            </a:pPr>
            <a:r>
              <a:rPr lang="fr-FR" altLang="x-none" sz="7000" b="0"/>
              <a:t>Pharmacokinetics</a:t>
            </a:r>
            <a:endParaRPr lang="fr-FR" altLang="x-none" sz="7000" b="0" dirty="0"/>
          </a:p>
        </p:txBody>
      </p:sp>
      <p:sp>
        <p:nvSpPr>
          <p:cNvPr id="2" name="Espace réservé pour une image  1">
            <a:extLst>
              <a:ext uri="{FF2B5EF4-FFF2-40B4-BE49-F238E27FC236}">
                <a16:creationId xmlns:a16="http://schemas.microsoft.com/office/drawing/2014/main" id="{E8F5515E-197B-45AB-954E-D2D3379C5E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7050" y="665163"/>
            <a:ext cx="4127500" cy="5430837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85364DB-4401-41E7-BAAF-43D82BCE29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4963" y="74613"/>
            <a:ext cx="11406187" cy="1338262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fr-FR" altLang="x-none" sz="5067"/>
              <a:t>Oral administration</a:t>
            </a:r>
          </a:p>
        </p:txBody>
      </p:sp>
      <p:sp>
        <p:nvSpPr>
          <p:cNvPr id="11266" name="Freeform 3">
            <a:extLst>
              <a:ext uri="{FF2B5EF4-FFF2-40B4-BE49-F238E27FC236}">
                <a16:creationId xmlns:a16="http://schemas.microsoft.com/office/drawing/2014/main" id="{3E09D11B-B8B4-49F2-93F2-633527E46FDC}"/>
              </a:ext>
            </a:extLst>
          </p:cNvPr>
          <p:cNvSpPr>
            <a:spLocks/>
          </p:cNvSpPr>
          <p:nvPr/>
        </p:nvSpPr>
        <p:spPr bwMode="auto">
          <a:xfrm>
            <a:off x="2219325" y="2466975"/>
            <a:ext cx="3125788" cy="1800225"/>
          </a:xfrm>
          <a:custGeom>
            <a:avLst/>
            <a:gdLst>
              <a:gd name="T0" fmla="*/ 0 w 1804"/>
              <a:gd name="T1" fmla="*/ 2147483646 h 974"/>
              <a:gd name="T2" fmla="*/ 2147483646 w 1804"/>
              <a:gd name="T3" fmla="*/ 2147483646 h 974"/>
              <a:gd name="T4" fmla="*/ 2147483646 w 1804"/>
              <a:gd name="T5" fmla="*/ 0 h 974"/>
              <a:gd name="T6" fmla="*/ 2147483646 w 1804"/>
              <a:gd name="T7" fmla="*/ 2147483646 h 974"/>
              <a:gd name="T8" fmla="*/ 2147483646 w 1804"/>
              <a:gd name="T9" fmla="*/ 2147483646 h 974"/>
              <a:gd name="T10" fmla="*/ 2147483646 w 1804"/>
              <a:gd name="T11" fmla="*/ 2147483646 h 974"/>
              <a:gd name="T12" fmla="*/ 2147483646 w 1804"/>
              <a:gd name="T13" fmla="*/ 2147483646 h 9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04" h="974">
                <a:moveTo>
                  <a:pt x="0" y="974"/>
                </a:moveTo>
                <a:cubicBezTo>
                  <a:pt x="0" y="860"/>
                  <a:pt x="42" y="460"/>
                  <a:pt x="56" y="342"/>
                </a:cubicBezTo>
                <a:cubicBezTo>
                  <a:pt x="70" y="224"/>
                  <a:pt x="108" y="0"/>
                  <a:pt x="186" y="0"/>
                </a:cubicBezTo>
                <a:cubicBezTo>
                  <a:pt x="264" y="0"/>
                  <a:pt x="390" y="189"/>
                  <a:pt x="462" y="266"/>
                </a:cubicBezTo>
                <a:cubicBezTo>
                  <a:pt x="524" y="332"/>
                  <a:pt x="597" y="409"/>
                  <a:pt x="730" y="506"/>
                </a:cubicBezTo>
                <a:cubicBezTo>
                  <a:pt x="869" y="608"/>
                  <a:pt x="1044" y="702"/>
                  <a:pt x="1232" y="762"/>
                </a:cubicBezTo>
                <a:cubicBezTo>
                  <a:pt x="1512" y="852"/>
                  <a:pt x="1634" y="866"/>
                  <a:pt x="1804" y="888"/>
                </a:cubicBezTo>
              </a:path>
            </a:pathLst>
          </a:custGeom>
          <a:noFill/>
          <a:ln w="15875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Freeform 4">
            <a:extLst>
              <a:ext uri="{FF2B5EF4-FFF2-40B4-BE49-F238E27FC236}">
                <a16:creationId xmlns:a16="http://schemas.microsoft.com/office/drawing/2014/main" id="{0A15DC35-EF08-416F-9271-8144F637A898}"/>
              </a:ext>
            </a:extLst>
          </p:cNvPr>
          <p:cNvSpPr>
            <a:spLocks/>
          </p:cNvSpPr>
          <p:nvPr/>
        </p:nvSpPr>
        <p:spPr bwMode="auto">
          <a:xfrm>
            <a:off x="6257925" y="2381250"/>
            <a:ext cx="3495675" cy="1889125"/>
          </a:xfrm>
          <a:custGeom>
            <a:avLst/>
            <a:gdLst>
              <a:gd name="T0" fmla="*/ 0 w 1477"/>
              <a:gd name="T1" fmla="*/ 2147483646 h 749"/>
              <a:gd name="T2" fmla="*/ 2147483646 w 1477"/>
              <a:gd name="T3" fmla="*/ 2147483646 h 749"/>
              <a:gd name="T4" fmla="*/ 2147483646 w 1477"/>
              <a:gd name="T5" fmla="*/ 2147483646 h 749"/>
              <a:gd name="T6" fmla="*/ 2147483646 w 1477"/>
              <a:gd name="T7" fmla="*/ 2147483646 h 749"/>
              <a:gd name="T8" fmla="*/ 2147483646 w 1477"/>
              <a:gd name="T9" fmla="*/ 2147483646 h 749"/>
              <a:gd name="T10" fmla="*/ 2147483646 w 1477"/>
              <a:gd name="T11" fmla="*/ 2147483646 h 749"/>
              <a:gd name="T12" fmla="*/ 2147483646 w 1477"/>
              <a:gd name="T13" fmla="*/ 2147483646 h 749"/>
              <a:gd name="T14" fmla="*/ 2147483646 w 1477"/>
              <a:gd name="T15" fmla="*/ 2147483646 h 749"/>
              <a:gd name="T16" fmla="*/ 2147483646 w 1477"/>
              <a:gd name="T17" fmla="*/ 2147483646 h 749"/>
              <a:gd name="T18" fmla="*/ 2147483646 w 1477"/>
              <a:gd name="T19" fmla="*/ 2147483646 h 749"/>
              <a:gd name="T20" fmla="*/ 2147483646 w 1477"/>
              <a:gd name="T21" fmla="*/ 2147483646 h 749"/>
              <a:gd name="T22" fmla="*/ 2147483646 w 1477"/>
              <a:gd name="T23" fmla="*/ 2147483646 h 749"/>
              <a:gd name="T24" fmla="*/ 2147483646 w 1477"/>
              <a:gd name="T25" fmla="*/ 2147483646 h 749"/>
              <a:gd name="T26" fmla="*/ 2147483646 w 1477"/>
              <a:gd name="T27" fmla="*/ 2147483646 h 749"/>
              <a:gd name="T28" fmla="*/ 2147483646 w 1477"/>
              <a:gd name="T29" fmla="*/ 2147483646 h 749"/>
              <a:gd name="T30" fmla="*/ 2147483646 w 1477"/>
              <a:gd name="T31" fmla="*/ 2147483646 h 749"/>
              <a:gd name="T32" fmla="*/ 2147483646 w 1477"/>
              <a:gd name="T33" fmla="*/ 2147483646 h 749"/>
              <a:gd name="T34" fmla="*/ 2147483646 w 1477"/>
              <a:gd name="T35" fmla="*/ 2147483646 h 749"/>
              <a:gd name="T36" fmla="*/ 2147483646 w 1477"/>
              <a:gd name="T37" fmla="*/ 2147483646 h 749"/>
              <a:gd name="T38" fmla="*/ 2147483646 w 1477"/>
              <a:gd name="T39" fmla="*/ 2147483646 h 749"/>
              <a:gd name="T40" fmla="*/ 2147483646 w 1477"/>
              <a:gd name="T41" fmla="*/ 2147483646 h 749"/>
              <a:gd name="T42" fmla="*/ 2147483646 w 1477"/>
              <a:gd name="T43" fmla="*/ 2147483646 h 749"/>
              <a:gd name="T44" fmla="*/ 2147483646 w 1477"/>
              <a:gd name="T45" fmla="*/ 2147483646 h 749"/>
              <a:gd name="T46" fmla="*/ 2147483646 w 1477"/>
              <a:gd name="T47" fmla="*/ 2147483646 h 749"/>
              <a:gd name="T48" fmla="*/ 2147483646 w 1477"/>
              <a:gd name="T49" fmla="*/ 2147483646 h 749"/>
              <a:gd name="T50" fmla="*/ 2147483646 w 1477"/>
              <a:gd name="T51" fmla="*/ 2147483646 h 749"/>
              <a:gd name="T52" fmla="*/ 2147483646 w 1477"/>
              <a:gd name="T53" fmla="*/ 0 h 749"/>
              <a:gd name="T54" fmla="*/ 2147483646 w 1477"/>
              <a:gd name="T55" fmla="*/ 2147483646 h 749"/>
              <a:gd name="T56" fmla="*/ 2147483646 w 1477"/>
              <a:gd name="T57" fmla="*/ 2147483646 h 749"/>
              <a:gd name="T58" fmla="*/ 2147483646 w 1477"/>
              <a:gd name="T59" fmla="*/ 2147483646 h 74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477" h="749">
                <a:moveTo>
                  <a:pt x="0" y="749"/>
                </a:moveTo>
                <a:cubicBezTo>
                  <a:pt x="0" y="710"/>
                  <a:pt x="19" y="483"/>
                  <a:pt x="28" y="436"/>
                </a:cubicBezTo>
                <a:cubicBezTo>
                  <a:pt x="35" y="398"/>
                  <a:pt x="52" y="385"/>
                  <a:pt x="66" y="385"/>
                </a:cubicBezTo>
                <a:cubicBezTo>
                  <a:pt x="80" y="385"/>
                  <a:pt x="154" y="449"/>
                  <a:pt x="184" y="475"/>
                </a:cubicBezTo>
                <a:cubicBezTo>
                  <a:pt x="214" y="500"/>
                  <a:pt x="246" y="520"/>
                  <a:pt x="246" y="520"/>
                </a:cubicBezTo>
                <a:cubicBezTo>
                  <a:pt x="249" y="479"/>
                  <a:pt x="256" y="345"/>
                  <a:pt x="260" y="312"/>
                </a:cubicBezTo>
                <a:cubicBezTo>
                  <a:pt x="264" y="279"/>
                  <a:pt x="275" y="187"/>
                  <a:pt x="298" y="187"/>
                </a:cubicBezTo>
                <a:cubicBezTo>
                  <a:pt x="310" y="187"/>
                  <a:pt x="332" y="212"/>
                  <a:pt x="349" y="235"/>
                </a:cubicBezTo>
                <a:cubicBezTo>
                  <a:pt x="359" y="247"/>
                  <a:pt x="420" y="325"/>
                  <a:pt x="435" y="342"/>
                </a:cubicBezTo>
                <a:cubicBezTo>
                  <a:pt x="459" y="370"/>
                  <a:pt x="483" y="396"/>
                  <a:pt x="491" y="402"/>
                </a:cubicBezTo>
                <a:cubicBezTo>
                  <a:pt x="495" y="361"/>
                  <a:pt x="501" y="243"/>
                  <a:pt x="505" y="210"/>
                </a:cubicBezTo>
                <a:cubicBezTo>
                  <a:pt x="509" y="177"/>
                  <a:pt x="518" y="85"/>
                  <a:pt x="541" y="85"/>
                </a:cubicBezTo>
                <a:cubicBezTo>
                  <a:pt x="552" y="85"/>
                  <a:pt x="572" y="113"/>
                  <a:pt x="589" y="136"/>
                </a:cubicBezTo>
                <a:cubicBezTo>
                  <a:pt x="593" y="143"/>
                  <a:pt x="623" y="192"/>
                  <a:pt x="656" y="239"/>
                </a:cubicBezTo>
                <a:cubicBezTo>
                  <a:pt x="692" y="289"/>
                  <a:pt x="734" y="339"/>
                  <a:pt x="740" y="344"/>
                </a:cubicBezTo>
                <a:cubicBezTo>
                  <a:pt x="741" y="319"/>
                  <a:pt x="746" y="202"/>
                  <a:pt x="752" y="151"/>
                </a:cubicBezTo>
                <a:cubicBezTo>
                  <a:pt x="756" y="118"/>
                  <a:pt x="764" y="36"/>
                  <a:pt x="788" y="36"/>
                </a:cubicBezTo>
                <a:cubicBezTo>
                  <a:pt x="796" y="36"/>
                  <a:pt x="809" y="50"/>
                  <a:pt x="821" y="68"/>
                </a:cubicBezTo>
                <a:cubicBezTo>
                  <a:pt x="825" y="74"/>
                  <a:pt x="873" y="157"/>
                  <a:pt x="896" y="193"/>
                </a:cubicBezTo>
                <a:cubicBezTo>
                  <a:pt x="919" y="229"/>
                  <a:pt x="981" y="315"/>
                  <a:pt x="986" y="318"/>
                </a:cubicBezTo>
                <a:cubicBezTo>
                  <a:pt x="989" y="277"/>
                  <a:pt x="996" y="160"/>
                  <a:pt x="1000" y="127"/>
                </a:cubicBezTo>
                <a:cubicBezTo>
                  <a:pt x="1004" y="93"/>
                  <a:pt x="1010" y="11"/>
                  <a:pt x="1034" y="11"/>
                </a:cubicBezTo>
                <a:cubicBezTo>
                  <a:pt x="1045" y="11"/>
                  <a:pt x="1064" y="37"/>
                  <a:pt x="1079" y="65"/>
                </a:cubicBezTo>
                <a:cubicBezTo>
                  <a:pt x="1081" y="68"/>
                  <a:pt x="1105" y="115"/>
                  <a:pt x="1137" y="165"/>
                </a:cubicBezTo>
                <a:cubicBezTo>
                  <a:pt x="1177" y="229"/>
                  <a:pt x="1228" y="298"/>
                  <a:pt x="1232" y="301"/>
                </a:cubicBezTo>
                <a:cubicBezTo>
                  <a:pt x="1235" y="260"/>
                  <a:pt x="1240" y="141"/>
                  <a:pt x="1244" y="108"/>
                </a:cubicBezTo>
                <a:cubicBezTo>
                  <a:pt x="1248" y="75"/>
                  <a:pt x="1256" y="0"/>
                  <a:pt x="1278" y="0"/>
                </a:cubicBezTo>
                <a:cubicBezTo>
                  <a:pt x="1299" y="0"/>
                  <a:pt x="1347" y="100"/>
                  <a:pt x="1379" y="151"/>
                </a:cubicBezTo>
                <a:cubicBezTo>
                  <a:pt x="1419" y="214"/>
                  <a:pt x="1473" y="289"/>
                  <a:pt x="1477" y="292"/>
                </a:cubicBezTo>
                <a:cubicBezTo>
                  <a:pt x="1477" y="256"/>
                  <a:pt x="1477" y="256"/>
                  <a:pt x="1477" y="256"/>
                </a:cubicBezTo>
              </a:path>
            </a:pathLst>
          </a:custGeom>
          <a:noFill/>
          <a:ln w="15875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D85039D2-D5D0-4B6A-ACEE-91B385F42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613" y="5057775"/>
            <a:ext cx="24431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Blood concentration after</a:t>
            </a:r>
          </a:p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oral administration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DBBAAA61-4949-475F-81FE-22978B872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7838" y="5057775"/>
            <a:ext cx="27019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Blood concentration after</a:t>
            </a:r>
          </a:p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repeated oral administration</a:t>
            </a:r>
          </a:p>
        </p:txBody>
      </p:sp>
      <p:grpSp>
        <p:nvGrpSpPr>
          <p:cNvPr id="11270" name="Group 7">
            <a:extLst>
              <a:ext uri="{FF2B5EF4-FFF2-40B4-BE49-F238E27FC236}">
                <a16:creationId xmlns:a16="http://schemas.microsoft.com/office/drawing/2014/main" id="{55C2836A-0650-4DD2-9784-5CC8E8FABE2C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905000"/>
            <a:ext cx="3505200" cy="2362200"/>
            <a:chOff x="384" y="1200"/>
            <a:chExt cx="2496" cy="1824"/>
          </a:xfrm>
        </p:grpSpPr>
        <p:sp>
          <p:nvSpPr>
            <p:cNvPr id="6163" name="Line 8">
              <a:extLst>
                <a:ext uri="{FF2B5EF4-FFF2-40B4-BE49-F238E27FC236}">
                  <a16:creationId xmlns:a16="http://schemas.microsoft.com/office/drawing/2014/main" id="{73B0D96F-7491-402B-9AD4-1EBCED666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200"/>
              <a:ext cx="0" cy="1824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164" name="Line 9">
              <a:extLst>
                <a:ext uri="{FF2B5EF4-FFF2-40B4-BE49-F238E27FC236}">
                  <a16:creationId xmlns:a16="http://schemas.microsoft.com/office/drawing/2014/main" id="{5410BA0E-819E-475B-A8E2-80CB60E3E9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3024"/>
              <a:ext cx="2496" cy="0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6152" name="Text Box 10">
            <a:extLst>
              <a:ext uri="{FF2B5EF4-FFF2-40B4-BE49-F238E27FC236}">
                <a16:creationId xmlns:a16="http://schemas.microsoft.com/office/drawing/2014/main" id="{512AB6CA-0524-412F-87FD-28EF225E8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2672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6153" name="Text Box 11">
            <a:extLst>
              <a:ext uri="{FF2B5EF4-FFF2-40B4-BE49-F238E27FC236}">
                <a16:creationId xmlns:a16="http://schemas.microsoft.com/office/drawing/2014/main" id="{587F8158-3025-411F-A761-AA1403F7E34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413669" y="2861469"/>
            <a:ext cx="1287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Concentration</a:t>
            </a:r>
          </a:p>
        </p:txBody>
      </p:sp>
      <p:sp>
        <p:nvSpPr>
          <p:cNvPr id="6154" name="Line 12">
            <a:extLst>
              <a:ext uri="{FF2B5EF4-FFF2-40B4-BE49-F238E27FC236}">
                <a16:creationId xmlns:a16="http://schemas.microsoft.com/office/drawing/2014/main" id="{A3900063-7E6B-4A72-9400-9ADAAB99A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466975"/>
            <a:ext cx="304800" cy="0"/>
          </a:xfrm>
          <a:prstGeom prst="line">
            <a:avLst/>
          </a:prstGeom>
          <a:noFill/>
          <a:ln w="9525">
            <a:solidFill>
              <a:srgbClr val="F363B5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55" name="Text Box 13">
            <a:extLst>
              <a:ext uri="{FF2B5EF4-FFF2-40B4-BE49-F238E27FC236}">
                <a16:creationId xmlns:a16="http://schemas.microsoft.com/office/drawing/2014/main" id="{1A022681-CAA9-4DBE-8C68-6D95280C4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2200275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200">
                <a:solidFill>
                  <a:srgbClr val="F363B5"/>
                </a:solidFill>
              </a:rPr>
              <a:t>Cmax</a:t>
            </a:r>
          </a:p>
        </p:txBody>
      </p:sp>
      <p:sp>
        <p:nvSpPr>
          <p:cNvPr id="6156" name="Line 14">
            <a:extLst>
              <a:ext uri="{FF2B5EF4-FFF2-40B4-BE49-F238E27FC236}">
                <a16:creationId xmlns:a16="http://schemas.microsoft.com/office/drawing/2014/main" id="{AB06ACAD-95D3-47E4-94F4-D4C551710F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2225" y="2505075"/>
            <a:ext cx="0" cy="1752600"/>
          </a:xfrm>
          <a:prstGeom prst="line">
            <a:avLst/>
          </a:prstGeom>
          <a:noFill/>
          <a:ln w="9525">
            <a:solidFill>
              <a:srgbClr val="F363B5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57" name="Text Box 15">
            <a:extLst>
              <a:ext uri="{FF2B5EF4-FFF2-40B4-BE49-F238E27FC236}">
                <a16:creationId xmlns:a16="http://schemas.microsoft.com/office/drawing/2014/main" id="{7B2FE0A9-50CE-424B-AF27-24E71F1CD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4000500"/>
            <a:ext cx="514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200">
                <a:solidFill>
                  <a:srgbClr val="F363B5"/>
                </a:solidFill>
              </a:rPr>
              <a:t>tmax</a:t>
            </a:r>
          </a:p>
        </p:txBody>
      </p:sp>
      <p:grpSp>
        <p:nvGrpSpPr>
          <p:cNvPr id="11277" name="Group 16">
            <a:extLst>
              <a:ext uri="{FF2B5EF4-FFF2-40B4-BE49-F238E27FC236}">
                <a16:creationId xmlns:a16="http://schemas.microsoft.com/office/drawing/2014/main" id="{67962319-8ABD-4B55-9F6B-03DA94773A1E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1905000"/>
            <a:ext cx="3505200" cy="2362200"/>
            <a:chOff x="384" y="1200"/>
            <a:chExt cx="2496" cy="1824"/>
          </a:xfrm>
        </p:grpSpPr>
        <p:sp>
          <p:nvSpPr>
            <p:cNvPr id="6161" name="Line 17">
              <a:extLst>
                <a:ext uri="{FF2B5EF4-FFF2-40B4-BE49-F238E27FC236}">
                  <a16:creationId xmlns:a16="http://schemas.microsoft.com/office/drawing/2014/main" id="{E6E45783-63FD-434F-85A8-FC2ABB6D11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200"/>
              <a:ext cx="0" cy="1824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162" name="Line 18">
              <a:extLst>
                <a:ext uri="{FF2B5EF4-FFF2-40B4-BE49-F238E27FC236}">
                  <a16:creationId xmlns:a16="http://schemas.microsoft.com/office/drawing/2014/main" id="{BB544BB7-6E6E-4C8E-A1CC-EB0D21FDEA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3024"/>
              <a:ext cx="2496" cy="0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6159" name="Text Box 19">
            <a:extLst>
              <a:ext uri="{FF2B5EF4-FFF2-40B4-BE49-F238E27FC236}">
                <a16:creationId xmlns:a16="http://schemas.microsoft.com/office/drawing/2014/main" id="{8E670BF7-F865-4DAE-B6D9-0EA2FFAAF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2672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6160" name="Text Box 20">
            <a:extLst>
              <a:ext uri="{FF2B5EF4-FFF2-40B4-BE49-F238E27FC236}">
                <a16:creationId xmlns:a16="http://schemas.microsoft.com/office/drawing/2014/main" id="{B474ADAF-AA3F-47F1-A35A-1DADC0DD287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452269" y="2861469"/>
            <a:ext cx="1287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Concentration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169634A-CC40-444D-8655-247E9585F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4963" y="74613"/>
            <a:ext cx="11406187" cy="1338262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fr-FR" altLang="x-none" sz="5067"/>
              <a:t>IV administration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47AA4D8F-3C45-4277-8ABE-E35B200FD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75" y="5105400"/>
            <a:ext cx="19780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Blood concentration</a:t>
            </a:r>
          </a:p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during a perfusion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DBE9802B-232C-474C-898B-EB3090317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413" y="4953000"/>
            <a:ext cx="25987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Blood concentration during</a:t>
            </a:r>
          </a:p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a repeated intravenously</a:t>
            </a:r>
          </a:p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administration</a:t>
            </a:r>
          </a:p>
        </p:txBody>
      </p:sp>
      <p:sp>
        <p:nvSpPr>
          <p:cNvPr id="12292" name="Freeform 5">
            <a:extLst>
              <a:ext uri="{FF2B5EF4-FFF2-40B4-BE49-F238E27FC236}">
                <a16:creationId xmlns:a16="http://schemas.microsoft.com/office/drawing/2014/main" id="{6E9FE02A-7E64-41E2-9059-D3CE0D1F3B39}"/>
              </a:ext>
            </a:extLst>
          </p:cNvPr>
          <p:cNvSpPr>
            <a:spLocks/>
          </p:cNvSpPr>
          <p:nvPr/>
        </p:nvSpPr>
        <p:spPr bwMode="auto">
          <a:xfrm>
            <a:off x="6257925" y="2286000"/>
            <a:ext cx="3352800" cy="1614488"/>
          </a:xfrm>
          <a:custGeom>
            <a:avLst/>
            <a:gdLst>
              <a:gd name="T0" fmla="*/ 2147483646 w 947"/>
              <a:gd name="T1" fmla="*/ 2147483646 h 428"/>
              <a:gd name="T2" fmla="*/ 2147483646 w 947"/>
              <a:gd name="T3" fmla="*/ 0 h 428"/>
              <a:gd name="T4" fmla="*/ 2147483646 w 947"/>
              <a:gd name="T5" fmla="*/ 2147483646 h 428"/>
              <a:gd name="T6" fmla="*/ 2147483646 w 947"/>
              <a:gd name="T7" fmla="*/ 2147483646 h 428"/>
              <a:gd name="T8" fmla="*/ 2147483646 w 947"/>
              <a:gd name="T9" fmla="*/ 2147483646 h 428"/>
              <a:gd name="T10" fmla="*/ 2147483646 w 947"/>
              <a:gd name="T11" fmla="*/ 2147483646 h 428"/>
              <a:gd name="T12" fmla="*/ 2147483646 w 947"/>
              <a:gd name="T13" fmla="*/ 2147483646 h 428"/>
              <a:gd name="T14" fmla="*/ 2147483646 w 947"/>
              <a:gd name="T15" fmla="*/ 2147483646 h 428"/>
              <a:gd name="T16" fmla="*/ 2147483646 w 947"/>
              <a:gd name="T17" fmla="*/ 2147483646 h 428"/>
              <a:gd name="T18" fmla="*/ 2147483646 w 947"/>
              <a:gd name="T19" fmla="*/ 2147483646 h 428"/>
              <a:gd name="T20" fmla="*/ 2147483646 w 947"/>
              <a:gd name="T21" fmla="*/ 2147483646 h 428"/>
              <a:gd name="T22" fmla="*/ 2147483646 w 947"/>
              <a:gd name="T23" fmla="*/ 2147483646 h 428"/>
              <a:gd name="T24" fmla="*/ 2147483646 w 947"/>
              <a:gd name="T25" fmla="*/ 2147483646 h 428"/>
              <a:gd name="T26" fmla="*/ 2147483646 w 947"/>
              <a:gd name="T27" fmla="*/ 2147483646 h 428"/>
              <a:gd name="T28" fmla="*/ 2147483646 w 947"/>
              <a:gd name="T29" fmla="*/ 2147483646 h 428"/>
              <a:gd name="T30" fmla="*/ 0 w 947"/>
              <a:gd name="T31" fmla="*/ 2147483646 h 42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47" h="428">
                <a:moveTo>
                  <a:pt x="947" y="292"/>
                </a:moveTo>
                <a:cubicBezTo>
                  <a:pt x="857" y="278"/>
                  <a:pt x="831" y="86"/>
                  <a:pt x="831" y="0"/>
                </a:cubicBezTo>
                <a:cubicBezTo>
                  <a:pt x="831" y="290"/>
                  <a:pt x="831" y="290"/>
                  <a:pt x="831" y="290"/>
                </a:cubicBezTo>
                <a:cubicBezTo>
                  <a:pt x="739" y="278"/>
                  <a:pt x="716" y="88"/>
                  <a:pt x="711" y="6"/>
                </a:cubicBezTo>
                <a:cubicBezTo>
                  <a:pt x="711" y="292"/>
                  <a:pt x="711" y="292"/>
                  <a:pt x="711" y="292"/>
                </a:cubicBezTo>
                <a:cubicBezTo>
                  <a:pt x="615" y="274"/>
                  <a:pt x="595" y="104"/>
                  <a:pt x="593" y="3"/>
                </a:cubicBezTo>
                <a:cubicBezTo>
                  <a:pt x="593" y="295"/>
                  <a:pt x="593" y="295"/>
                  <a:pt x="593" y="295"/>
                </a:cubicBezTo>
                <a:cubicBezTo>
                  <a:pt x="499" y="284"/>
                  <a:pt x="476" y="106"/>
                  <a:pt x="476" y="14"/>
                </a:cubicBezTo>
                <a:cubicBezTo>
                  <a:pt x="476" y="304"/>
                  <a:pt x="476" y="304"/>
                  <a:pt x="476" y="304"/>
                </a:cubicBezTo>
                <a:cubicBezTo>
                  <a:pt x="381" y="292"/>
                  <a:pt x="360" y="112"/>
                  <a:pt x="359" y="38"/>
                </a:cubicBezTo>
                <a:cubicBezTo>
                  <a:pt x="359" y="320"/>
                  <a:pt x="359" y="320"/>
                  <a:pt x="359" y="320"/>
                </a:cubicBezTo>
                <a:cubicBezTo>
                  <a:pt x="252" y="315"/>
                  <a:pt x="240" y="115"/>
                  <a:pt x="240" y="68"/>
                </a:cubicBezTo>
                <a:cubicBezTo>
                  <a:pt x="240" y="358"/>
                  <a:pt x="240" y="358"/>
                  <a:pt x="240" y="358"/>
                </a:cubicBezTo>
                <a:cubicBezTo>
                  <a:pt x="155" y="358"/>
                  <a:pt x="120" y="224"/>
                  <a:pt x="120" y="143"/>
                </a:cubicBezTo>
                <a:cubicBezTo>
                  <a:pt x="120" y="428"/>
                  <a:pt x="120" y="428"/>
                  <a:pt x="120" y="428"/>
                </a:cubicBezTo>
                <a:cubicBezTo>
                  <a:pt x="94" y="428"/>
                  <a:pt x="0" y="397"/>
                  <a:pt x="0" y="280"/>
                </a:cubicBezTo>
              </a:path>
            </a:pathLst>
          </a:custGeom>
          <a:noFill/>
          <a:ln w="15875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Freeform 6">
            <a:extLst>
              <a:ext uri="{FF2B5EF4-FFF2-40B4-BE49-F238E27FC236}">
                <a16:creationId xmlns:a16="http://schemas.microsoft.com/office/drawing/2014/main" id="{4B18AB3B-CA6E-4F67-995A-8BF3D4DE6565}"/>
              </a:ext>
            </a:extLst>
          </p:cNvPr>
          <p:cNvSpPr>
            <a:spLocks/>
          </p:cNvSpPr>
          <p:nvPr/>
        </p:nvSpPr>
        <p:spPr bwMode="auto">
          <a:xfrm>
            <a:off x="2219325" y="2990850"/>
            <a:ext cx="3352800" cy="1271588"/>
          </a:xfrm>
          <a:custGeom>
            <a:avLst/>
            <a:gdLst>
              <a:gd name="T0" fmla="*/ 0 w 906"/>
              <a:gd name="T1" fmla="*/ 2147483646 h 322"/>
              <a:gd name="T2" fmla="*/ 2147483646 w 906"/>
              <a:gd name="T3" fmla="*/ 0 h 322"/>
              <a:gd name="T4" fmla="*/ 2147483646 w 906"/>
              <a:gd name="T5" fmla="*/ 0 h 322"/>
              <a:gd name="T6" fmla="*/ 2147483646 w 906"/>
              <a:gd name="T7" fmla="*/ 2147483646 h 3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06" h="322">
                <a:moveTo>
                  <a:pt x="0" y="322"/>
                </a:moveTo>
                <a:cubicBezTo>
                  <a:pt x="14" y="68"/>
                  <a:pt x="233" y="0"/>
                  <a:pt x="301" y="0"/>
                </a:cubicBezTo>
                <a:cubicBezTo>
                  <a:pt x="632" y="0"/>
                  <a:pt x="632" y="0"/>
                  <a:pt x="632" y="0"/>
                </a:cubicBezTo>
                <a:cubicBezTo>
                  <a:pt x="632" y="66"/>
                  <a:pt x="692" y="269"/>
                  <a:pt x="906" y="306"/>
                </a:cubicBezTo>
              </a:path>
            </a:pathLst>
          </a:custGeom>
          <a:noFill/>
          <a:ln w="15875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294" name="Group 7">
            <a:extLst>
              <a:ext uri="{FF2B5EF4-FFF2-40B4-BE49-F238E27FC236}">
                <a16:creationId xmlns:a16="http://schemas.microsoft.com/office/drawing/2014/main" id="{9A15DA53-DE2D-4163-A0C5-518E8E127050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1905000"/>
            <a:ext cx="3505200" cy="2362200"/>
            <a:chOff x="384" y="1200"/>
            <a:chExt cx="2496" cy="1824"/>
          </a:xfrm>
        </p:grpSpPr>
        <p:sp>
          <p:nvSpPr>
            <p:cNvPr id="7191" name="Line 8">
              <a:extLst>
                <a:ext uri="{FF2B5EF4-FFF2-40B4-BE49-F238E27FC236}">
                  <a16:creationId xmlns:a16="http://schemas.microsoft.com/office/drawing/2014/main" id="{6E561F0D-0F8E-499D-B298-DA8E65010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200"/>
              <a:ext cx="0" cy="1824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192" name="Line 9">
              <a:extLst>
                <a:ext uri="{FF2B5EF4-FFF2-40B4-BE49-F238E27FC236}">
                  <a16:creationId xmlns:a16="http://schemas.microsoft.com/office/drawing/2014/main" id="{9FAB5FE1-8C3D-46AB-BBE2-A70FCC5872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3024"/>
              <a:ext cx="2496" cy="0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7176" name="Text Box 10">
            <a:extLst>
              <a:ext uri="{FF2B5EF4-FFF2-40B4-BE49-F238E27FC236}">
                <a16:creationId xmlns:a16="http://schemas.microsoft.com/office/drawing/2014/main" id="{FA385BB0-EDCF-4E6F-8DEE-FADE27348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2672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7177" name="Text Box 11">
            <a:extLst>
              <a:ext uri="{FF2B5EF4-FFF2-40B4-BE49-F238E27FC236}">
                <a16:creationId xmlns:a16="http://schemas.microsoft.com/office/drawing/2014/main" id="{57C98AE9-C51F-4387-B9E5-0E7684AF4D7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452269" y="2861469"/>
            <a:ext cx="1287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Concentration</a:t>
            </a:r>
          </a:p>
        </p:txBody>
      </p:sp>
      <p:grpSp>
        <p:nvGrpSpPr>
          <p:cNvPr id="12297" name="Group 12">
            <a:extLst>
              <a:ext uri="{FF2B5EF4-FFF2-40B4-BE49-F238E27FC236}">
                <a16:creationId xmlns:a16="http://schemas.microsoft.com/office/drawing/2014/main" id="{7BD2539E-1E91-4C1F-BEA2-2A46091C6A48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905000"/>
            <a:ext cx="3505200" cy="2362200"/>
            <a:chOff x="384" y="1200"/>
            <a:chExt cx="2496" cy="1824"/>
          </a:xfrm>
        </p:grpSpPr>
        <p:sp>
          <p:nvSpPr>
            <p:cNvPr id="7189" name="Line 13">
              <a:extLst>
                <a:ext uri="{FF2B5EF4-FFF2-40B4-BE49-F238E27FC236}">
                  <a16:creationId xmlns:a16="http://schemas.microsoft.com/office/drawing/2014/main" id="{B94BC1CE-13AC-4DD7-8A9E-9F9508B12A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200"/>
              <a:ext cx="0" cy="1824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190" name="Line 14">
              <a:extLst>
                <a:ext uri="{FF2B5EF4-FFF2-40B4-BE49-F238E27FC236}">
                  <a16:creationId xmlns:a16="http://schemas.microsoft.com/office/drawing/2014/main" id="{D01D96C0-9B14-4324-BFD3-3D7940F609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3024"/>
              <a:ext cx="2496" cy="0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7179" name="Text Box 15">
            <a:extLst>
              <a:ext uri="{FF2B5EF4-FFF2-40B4-BE49-F238E27FC236}">
                <a16:creationId xmlns:a16="http://schemas.microsoft.com/office/drawing/2014/main" id="{4F4944DC-608A-4FFB-86DE-6592A9C02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2672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7180" name="Text Box 16">
            <a:extLst>
              <a:ext uri="{FF2B5EF4-FFF2-40B4-BE49-F238E27FC236}">
                <a16:creationId xmlns:a16="http://schemas.microsoft.com/office/drawing/2014/main" id="{DDB78022-957C-4412-9774-B713C4DD4F2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413669" y="2861469"/>
            <a:ext cx="1287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Concentration</a:t>
            </a:r>
          </a:p>
        </p:txBody>
      </p:sp>
      <p:sp>
        <p:nvSpPr>
          <p:cNvPr id="7181" name="Line 17">
            <a:extLst>
              <a:ext uri="{FF2B5EF4-FFF2-40B4-BE49-F238E27FC236}">
                <a16:creationId xmlns:a16="http://schemas.microsoft.com/office/drawing/2014/main" id="{AF7E8904-18B1-41AF-A662-388E3B92C0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2590800"/>
            <a:ext cx="0" cy="381000"/>
          </a:xfrm>
          <a:prstGeom prst="line">
            <a:avLst/>
          </a:prstGeom>
          <a:noFill/>
          <a:ln w="9525">
            <a:solidFill>
              <a:srgbClr val="F363B5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82" name="Line 18">
            <a:extLst>
              <a:ext uri="{FF2B5EF4-FFF2-40B4-BE49-F238E27FC236}">
                <a16:creationId xmlns:a16="http://schemas.microsoft.com/office/drawing/2014/main" id="{31E3DB28-2F44-4C32-907B-54154AE6E2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2590800"/>
            <a:ext cx="0" cy="381000"/>
          </a:xfrm>
          <a:prstGeom prst="line">
            <a:avLst/>
          </a:prstGeom>
          <a:noFill/>
          <a:ln w="9525">
            <a:solidFill>
              <a:srgbClr val="F363B5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83" name="Line 19">
            <a:extLst>
              <a:ext uri="{FF2B5EF4-FFF2-40B4-BE49-F238E27FC236}">
                <a16:creationId xmlns:a16="http://schemas.microsoft.com/office/drawing/2014/main" id="{96966774-BDAE-4709-A0B9-B0A48FC92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590800"/>
            <a:ext cx="1143000" cy="0"/>
          </a:xfrm>
          <a:prstGeom prst="line">
            <a:avLst/>
          </a:prstGeom>
          <a:noFill/>
          <a:ln w="9525">
            <a:solidFill>
              <a:srgbClr val="F363B5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84" name="Line 20">
            <a:extLst>
              <a:ext uri="{FF2B5EF4-FFF2-40B4-BE49-F238E27FC236}">
                <a16:creationId xmlns:a16="http://schemas.microsoft.com/office/drawing/2014/main" id="{6BC99218-519D-4491-AD1C-FE5CED5891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590800"/>
            <a:ext cx="1219200" cy="0"/>
          </a:xfrm>
          <a:prstGeom prst="line">
            <a:avLst/>
          </a:prstGeom>
          <a:noFill/>
          <a:ln w="9525">
            <a:solidFill>
              <a:srgbClr val="F363B5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85" name="Line 21">
            <a:extLst>
              <a:ext uri="{FF2B5EF4-FFF2-40B4-BE49-F238E27FC236}">
                <a16:creationId xmlns:a16="http://schemas.microsoft.com/office/drawing/2014/main" id="{446F3FF4-EF39-426B-B703-0185FDE1EC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90800"/>
            <a:ext cx="1066800" cy="0"/>
          </a:xfrm>
          <a:prstGeom prst="line">
            <a:avLst/>
          </a:prstGeom>
          <a:noFill/>
          <a:ln w="9525">
            <a:solidFill>
              <a:srgbClr val="F363B5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86" name="Text Box 22">
            <a:extLst>
              <a:ext uri="{FF2B5EF4-FFF2-40B4-BE49-F238E27FC236}">
                <a16:creationId xmlns:a16="http://schemas.microsoft.com/office/drawing/2014/main" id="{A7F9F1D4-C9DC-4538-A25D-0D3FF1C03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363" y="2057400"/>
            <a:ext cx="109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x-none" sz="1200">
                <a:solidFill>
                  <a:srgbClr val="F363B5"/>
                </a:solidFill>
              </a:rPr>
              <a:t>Accumulation</a:t>
            </a:r>
          </a:p>
          <a:p>
            <a:pPr algn="ctr" eaLnBrk="1" hangingPunct="1">
              <a:defRPr/>
            </a:pPr>
            <a:r>
              <a:rPr lang="fr-FR" altLang="x-none" sz="1200">
                <a:solidFill>
                  <a:srgbClr val="F363B5"/>
                </a:solidFill>
              </a:rPr>
              <a:t>phase</a:t>
            </a:r>
          </a:p>
        </p:txBody>
      </p:sp>
      <p:sp>
        <p:nvSpPr>
          <p:cNvPr id="7187" name="Text Box 23">
            <a:extLst>
              <a:ext uri="{FF2B5EF4-FFF2-40B4-BE49-F238E27FC236}">
                <a16:creationId xmlns:a16="http://schemas.microsoft.com/office/drawing/2014/main" id="{CEBA925F-2CFA-4874-8006-8E9EB43C8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1388" y="2057400"/>
            <a:ext cx="93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x-none" sz="1200">
                <a:solidFill>
                  <a:srgbClr val="F363B5"/>
                </a:solidFill>
              </a:rPr>
              <a:t>Equilibrium</a:t>
            </a:r>
          </a:p>
          <a:p>
            <a:pPr algn="ctr" eaLnBrk="1" hangingPunct="1">
              <a:defRPr/>
            </a:pPr>
            <a:r>
              <a:rPr lang="fr-FR" altLang="x-none" sz="1200">
                <a:solidFill>
                  <a:srgbClr val="F363B5"/>
                </a:solidFill>
              </a:rPr>
              <a:t>phase</a:t>
            </a:r>
          </a:p>
        </p:txBody>
      </p:sp>
      <p:sp>
        <p:nvSpPr>
          <p:cNvPr id="7188" name="Text Box 24">
            <a:extLst>
              <a:ext uri="{FF2B5EF4-FFF2-40B4-BE49-F238E27FC236}">
                <a16:creationId xmlns:a16="http://schemas.microsoft.com/office/drawing/2014/main" id="{44F353B7-70C5-4DF7-9AE2-3B715DD03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7413" y="2057400"/>
            <a:ext cx="833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x-none" sz="1200">
                <a:solidFill>
                  <a:srgbClr val="F363B5"/>
                </a:solidFill>
              </a:rPr>
              <a:t>Decrease</a:t>
            </a:r>
          </a:p>
          <a:p>
            <a:pPr algn="ctr" eaLnBrk="1" hangingPunct="1">
              <a:defRPr/>
            </a:pPr>
            <a:r>
              <a:rPr lang="fr-FR" altLang="x-none" sz="1200">
                <a:solidFill>
                  <a:srgbClr val="F363B5"/>
                </a:solidFill>
              </a:rPr>
              <a:t>phase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>
            <a:extLst>
              <a:ext uri="{FF2B5EF4-FFF2-40B4-BE49-F238E27FC236}">
                <a16:creationId xmlns:a16="http://schemas.microsoft.com/office/drawing/2014/main" id="{65014FA6-A6D5-47BA-BAAE-49EBD9D93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100" y="5029200"/>
            <a:ext cx="25447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Pluriexponential decrease</a:t>
            </a:r>
          </a:p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of plasmatic concentration</a:t>
            </a:r>
          </a:p>
        </p:txBody>
      </p:sp>
      <p:sp>
        <p:nvSpPr>
          <p:cNvPr id="13314" name="Freeform 4">
            <a:extLst>
              <a:ext uri="{FF2B5EF4-FFF2-40B4-BE49-F238E27FC236}">
                <a16:creationId xmlns:a16="http://schemas.microsoft.com/office/drawing/2014/main" id="{78B485B9-A152-40C0-BE70-70743938262E}"/>
              </a:ext>
            </a:extLst>
          </p:cNvPr>
          <p:cNvSpPr>
            <a:spLocks/>
          </p:cNvSpPr>
          <p:nvPr/>
        </p:nvSpPr>
        <p:spPr bwMode="auto">
          <a:xfrm>
            <a:off x="2219325" y="2111375"/>
            <a:ext cx="3429000" cy="2105025"/>
          </a:xfrm>
          <a:custGeom>
            <a:avLst/>
            <a:gdLst>
              <a:gd name="T0" fmla="*/ 0 w 1459"/>
              <a:gd name="T1" fmla="*/ 0 h 840"/>
              <a:gd name="T2" fmla="*/ 2147483646 w 1459"/>
              <a:gd name="T3" fmla="*/ 2147483646 h 840"/>
              <a:gd name="T4" fmla="*/ 2147483646 w 1459"/>
              <a:gd name="T5" fmla="*/ 2147483646 h 8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59" h="840">
                <a:moveTo>
                  <a:pt x="0" y="0"/>
                </a:moveTo>
                <a:cubicBezTo>
                  <a:pt x="30" y="99"/>
                  <a:pt x="194" y="464"/>
                  <a:pt x="492" y="638"/>
                </a:cubicBezTo>
                <a:cubicBezTo>
                  <a:pt x="803" y="818"/>
                  <a:pt x="1267" y="832"/>
                  <a:pt x="1459" y="840"/>
                </a:cubicBezTo>
              </a:path>
            </a:pathLst>
          </a:custGeom>
          <a:noFill/>
          <a:ln w="15875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Freeform 5">
            <a:extLst>
              <a:ext uri="{FF2B5EF4-FFF2-40B4-BE49-F238E27FC236}">
                <a16:creationId xmlns:a16="http://schemas.microsoft.com/office/drawing/2014/main" id="{B31DFA5A-2EBB-4A4D-BF58-E19DEDB2BE31}"/>
              </a:ext>
            </a:extLst>
          </p:cNvPr>
          <p:cNvSpPr>
            <a:spLocks/>
          </p:cNvSpPr>
          <p:nvPr/>
        </p:nvSpPr>
        <p:spPr bwMode="auto">
          <a:xfrm>
            <a:off x="6257925" y="2871788"/>
            <a:ext cx="3429000" cy="1323975"/>
          </a:xfrm>
          <a:custGeom>
            <a:avLst/>
            <a:gdLst>
              <a:gd name="T0" fmla="*/ 0 w 1712"/>
              <a:gd name="T1" fmla="*/ 0 h 620"/>
              <a:gd name="T2" fmla="*/ 2147483646 w 1712"/>
              <a:gd name="T3" fmla="*/ 2147483646 h 620"/>
              <a:gd name="T4" fmla="*/ 2147483646 w 1712"/>
              <a:gd name="T5" fmla="*/ 2147483646 h 620"/>
              <a:gd name="T6" fmla="*/ 2147483646 w 1712"/>
              <a:gd name="T7" fmla="*/ 2147483646 h 620"/>
              <a:gd name="T8" fmla="*/ 2147483646 w 1712"/>
              <a:gd name="T9" fmla="*/ 2147483646 h 6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2" h="620">
                <a:moveTo>
                  <a:pt x="0" y="0"/>
                </a:moveTo>
                <a:cubicBezTo>
                  <a:pt x="14" y="62"/>
                  <a:pt x="44" y="182"/>
                  <a:pt x="72" y="282"/>
                </a:cubicBezTo>
                <a:cubicBezTo>
                  <a:pt x="100" y="382"/>
                  <a:pt x="118" y="436"/>
                  <a:pt x="186" y="498"/>
                </a:cubicBezTo>
                <a:cubicBezTo>
                  <a:pt x="254" y="560"/>
                  <a:pt x="312" y="576"/>
                  <a:pt x="478" y="592"/>
                </a:cubicBezTo>
                <a:cubicBezTo>
                  <a:pt x="644" y="608"/>
                  <a:pt x="1712" y="620"/>
                  <a:pt x="1712" y="620"/>
                </a:cubicBezTo>
              </a:path>
            </a:pathLst>
          </a:custGeom>
          <a:noFill/>
          <a:ln w="15875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16" name="Group 6">
            <a:extLst>
              <a:ext uri="{FF2B5EF4-FFF2-40B4-BE49-F238E27FC236}">
                <a16:creationId xmlns:a16="http://schemas.microsoft.com/office/drawing/2014/main" id="{3747EBCC-23CB-4C50-8137-D509C97D6775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905000"/>
            <a:ext cx="3505200" cy="2362200"/>
            <a:chOff x="384" y="1200"/>
            <a:chExt cx="2496" cy="1824"/>
          </a:xfrm>
        </p:grpSpPr>
        <p:sp>
          <p:nvSpPr>
            <p:cNvPr id="8207" name="Line 7">
              <a:extLst>
                <a:ext uri="{FF2B5EF4-FFF2-40B4-BE49-F238E27FC236}">
                  <a16:creationId xmlns:a16="http://schemas.microsoft.com/office/drawing/2014/main" id="{F1F2653D-E9D8-4CD5-973B-12D19CAC35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200"/>
              <a:ext cx="0" cy="1824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208" name="Line 8">
              <a:extLst>
                <a:ext uri="{FF2B5EF4-FFF2-40B4-BE49-F238E27FC236}">
                  <a16:creationId xmlns:a16="http://schemas.microsoft.com/office/drawing/2014/main" id="{E40BD865-7A8F-46BE-9501-BAD2355517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3024"/>
              <a:ext cx="2496" cy="0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8198" name="Text Box 9">
            <a:extLst>
              <a:ext uri="{FF2B5EF4-FFF2-40B4-BE49-F238E27FC236}">
                <a16:creationId xmlns:a16="http://schemas.microsoft.com/office/drawing/2014/main" id="{8163D4EB-1C85-4785-8F81-9878F37B4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2672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8199" name="Text Box 10">
            <a:extLst>
              <a:ext uri="{FF2B5EF4-FFF2-40B4-BE49-F238E27FC236}">
                <a16:creationId xmlns:a16="http://schemas.microsoft.com/office/drawing/2014/main" id="{7CADDD08-0573-404E-8CD1-B744E3E427F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413669" y="2861469"/>
            <a:ext cx="1287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Concentration</a:t>
            </a:r>
          </a:p>
        </p:txBody>
      </p:sp>
      <p:grpSp>
        <p:nvGrpSpPr>
          <p:cNvPr id="13319" name="Group 11">
            <a:extLst>
              <a:ext uri="{FF2B5EF4-FFF2-40B4-BE49-F238E27FC236}">
                <a16:creationId xmlns:a16="http://schemas.microsoft.com/office/drawing/2014/main" id="{471A780E-51FD-4883-BFAE-B7EE35E17706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1905000"/>
            <a:ext cx="3505200" cy="2362200"/>
            <a:chOff x="384" y="1200"/>
            <a:chExt cx="2496" cy="1824"/>
          </a:xfrm>
        </p:grpSpPr>
        <p:sp>
          <p:nvSpPr>
            <p:cNvPr id="8205" name="Line 12">
              <a:extLst>
                <a:ext uri="{FF2B5EF4-FFF2-40B4-BE49-F238E27FC236}">
                  <a16:creationId xmlns:a16="http://schemas.microsoft.com/office/drawing/2014/main" id="{77B8264A-7001-4962-B3EE-D20D099412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200"/>
              <a:ext cx="0" cy="1824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206" name="Line 13">
              <a:extLst>
                <a:ext uri="{FF2B5EF4-FFF2-40B4-BE49-F238E27FC236}">
                  <a16:creationId xmlns:a16="http://schemas.microsoft.com/office/drawing/2014/main" id="{6CFBF26E-B731-4D4E-B551-C64E1DD874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3024"/>
              <a:ext cx="2496" cy="0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8201" name="Text Box 14">
            <a:extLst>
              <a:ext uri="{FF2B5EF4-FFF2-40B4-BE49-F238E27FC236}">
                <a16:creationId xmlns:a16="http://schemas.microsoft.com/office/drawing/2014/main" id="{C400453C-1A21-4EE5-9E1B-1A6EF00A3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2672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8202" name="Text Box 15">
            <a:extLst>
              <a:ext uri="{FF2B5EF4-FFF2-40B4-BE49-F238E27FC236}">
                <a16:creationId xmlns:a16="http://schemas.microsoft.com/office/drawing/2014/main" id="{3FEA9316-A3B9-4287-B355-7560C132894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452269" y="2861469"/>
            <a:ext cx="1287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Concentration</a:t>
            </a:r>
          </a:p>
        </p:txBody>
      </p:sp>
      <p:sp>
        <p:nvSpPr>
          <p:cNvPr id="8203" name="Text Box 16">
            <a:extLst>
              <a:ext uri="{FF2B5EF4-FFF2-40B4-BE49-F238E27FC236}">
                <a16:creationId xmlns:a16="http://schemas.microsoft.com/office/drawing/2014/main" id="{2CB8128F-EFDF-48DE-A31A-7A4544ADB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6700" y="5029200"/>
            <a:ext cx="2362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Exponential decrease of</a:t>
            </a:r>
          </a:p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plasmatic concentraion</a:t>
            </a:r>
          </a:p>
        </p:txBody>
      </p:sp>
      <p:sp>
        <p:nvSpPr>
          <p:cNvPr id="8204" name="Text Box 17">
            <a:extLst>
              <a:ext uri="{FF2B5EF4-FFF2-40B4-BE49-F238E27FC236}">
                <a16:creationId xmlns:a16="http://schemas.microsoft.com/office/drawing/2014/main" id="{AE24FF80-3C2D-419B-8044-297B27709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175" y="1943100"/>
            <a:ext cx="3571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200">
                <a:solidFill>
                  <a:srgbClr val="F363B5"/>
                </a:solidFill>
              </a:rPr>
              <a:t>C</a:t>
            </a:r>
            <a:r>
              <a:rPr lang="fr-FR" altLang="x-none" sz="900">
                <a:solidFill>
                  <a:srgbClr val="F363B5"/>
                </a:solidFill>
              </a:rPr>
              <a:t>0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9F2F044-3B76-4440-A0C1-04364330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74613"/>
            <a:ext cx="11406187" cy="1338262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fr-FR" sz="5067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2">
            <a:extLst>
              <a:ext uri="{FF2B5EF4-FFF2-40B4-BE49-F238E27FC236}">
                <a16:creationId xmlns:a16="http://schemas.microsoft.com/office/drawing/2014/main" id="{2F87AF98-7CB3-43E9-B02B-2DF8FE84D128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1524000"/>
            <a:ext cx="3276600" cy="2667000"/>
            <a:chOff x="384" y="1200"/>
            <a:chExt cx="2496" cy="1824"/>
          </a:xfrm>
        </p:grpSpPr>
        <p:sp>
          <p:nvSpPr>
            <p:cNvPr id="9244" name="Line 3">
              <a:extLst>
                <a:ext uri="{FF2B5EF4-FFF2-40B4-BE49-F238E27FC236}">
                  <a16:creationId xmlns:a16="http://schemas.microsoft.com/office/drawing/2014/main" id="{DB897684-B31F-423A-9ED7-10BC50F538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200"/>
              <a:ext cx="0" cy="1824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245" name="Line 4">
              <a:extLst>
                <a:ext uri="{FF2B5EF4-FFF2-40B4-BE49-F238E27FC236}">
                  <a16:creationId xmlns:a16="http://schemas.microsoft.com/office/drawing/2014/main" id="{11DC57AF-FC05-493B-A76B-9721FAFBB7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3024"/>
              <a:ext cx="2496" cy="0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219" name="Text Box 6">
            <a:extLst>
              <a:ext uri="{FF2B5EF4-FFF2-40B4-BE49-F238E27FC236}">
                <a16:creationId xmlns:a16="http://schemas.microsoft.com/office/drawing/2014/main" id="{7BF647F8-8AEE-49FF-97F0-4CCC63A36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573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Dose/effect link</a:t>
            </a:r>
          </a:p>
        </p:txBody>
      </p:sp>
      <p:sp>
        <p:nvSpPr>
          <p:cNvPr id="9220" name="Text Box 7">
            <a:extLst>
              <a:ext uri="{FF2B5EF4-FFF2-40B4-BE49-F238E27FC236}">
                <a16:creationId xmlns:a16="http://schemas.microsoft.com/office/drawing/2014/main" id="{412FA76E-11AF-40F4-A705-2F1E8A19D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050" y="3200400"/>
            <a:ext cx="1503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Normal people</a:t>
            </a:r>
          </a:p>
        </p:txBody>
      </p:sp>
      <p:sp>
        <p:nvSpPr>
          <p:cNvPr id="14340" name="Freeform 8">
            <a:extLst>
              <a:ext uri="{FF2B5EF4-FFF2-40B4-BE49-F238E27FC236}">
                <a16:creationId xmlns:a16="http://schemas.microsoft.com/office/drawing/2014/main" id="{AE2ADE59-DF5A-4F3E-9AA3-3B0DC80A5D31}"/>
              </a:ext>
            </a:extLst>
          </p:cNvPr>
          <p:cNvSpPr>
            <a:spLocks/>
          </p:cNvSpPr>
          <p:nvPr/>
        </p:nvSpPr>
        <p:spPr bwMode="auto">
          <a:xfrm>
            <a:off x="2438400" y="1571625"/>
            <a:ext cx="2459038" cy="2586038"/>
          </a:xfrm>
          <a:custGeom>
            <a:avLst/>
            <a:gdLst>
              <a:gd name="T0" fmla="*/ 0 w 912"/>
              <a:gd name="T1" fmla="*/ 2147483646 h 899"/>
              <a:gd name="T2" fmla="*/ 2147483646 w 912"/>
              <a:gd name="T3" fmla="*/ 2147483646 h 899"/>
              <a:gd name="T4" fmla="*/ 2147483646 w 912"/>
              <a:gd name="T5" fmla="*/ 2147483646 h 899"/>
              <a:gd name="T6" fmla="*/ 2147483646 w 912"/>
              <a:gd name="T7" fmla="*/ 0 h 89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899">
                <a:moveTo>
                  <a:pt x="0" y="899"/>
                </a:moveTo>
                <a:cubicBezTo>
                  <a:pt x="42" y="899"/>
                  <a:pt x="116" y="884"/>
                  <a:pt x="185" y="654"/>
                </a:cubicBezTo>
                <a:cubicBezTo>
                  <a:pt x="254" y="423"/>
                  <a:pt x="322" y="179"/>
                  <a:pt x="454" y="100"/>
                </a:cubicBezTo>
                <a:cubicBezTo>
                  <a:pt x="586" y="22"/>
                  <a:pt x="692" y="0"/>
                  <a:pt x="912" y="0"/>
                </a:cubicBezTo>
              </a:path>
            </a:pathLst>
          </a:custGeom>
          <a:noFill/>
          <a:ln w="28575" cap="rnd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Freeform 9">
            <a:extLst>
              <a:ext uri="{FF2B5EF4-FFF2-40B4-BE49-F238E27FC236}">
                <a16:creationId xmlns:a16="http://schemas.microsoft.com/office/drawing/2014/main" id="{B6591D22-C670-4B9E-9CAD-0628236B9840}"/>
              </a:ext>
            </a:extLst>
          </p:cNvPr>
          <p:cNvSpPr>
            <a:spLocks/>
          </p:cNvSpPr>
          <p:nvPr/>
        </p:nvSpPr>
        <p:spPr bwMode="auto">
          <a:xfrm>
            <a:off x="2497138" y="1603375"/>
            <a:ext cx="2400300" cy="2566988"/>
          </a:xfrm>
          <a:custGeom>
            <a:avLst/>
            <a:gdLst>
              <a:gd name="T0" fmla="*/ 2147483646 w 890"/>
              <a:gd name="T1" fmla="*/ 0 h 892"/>
              <a:gd name="T2" fmla="*/ 2147483646 w 890"/>
              <a:gd name="T3" fmla="*/ 2147483646 h 892"/>
              <a:gd name="T4" fmla="*/ 2147483646 w 890"/>
              <a:gd name="T5" fmla="*/ 2147483646 h 892"/>
              <a:gd name="T6" fmla="*/ 2147483646 w 890"/>
              <a:gd name="T7" fmla="*/ 2147483646 h 892"/>
              <a:gd name="T8" fmla="*/ 2147483646 w 890"/>
              <a:gd name="T9" fmla="*/ 2147483646 h 892"/>
              <a:gd name="T10" fmla="*/ 0 w 890"/>
              <a:gd name="T11" fmla="*/ 2147483646 h 8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90" h="892">
                <a:moveTo>
                  <a:pt x="890" y="0"/>
                </a:moveTo>
                <a:cubicBezTo>
                  <a:pt x="850" y="0"/>
                  <a:pt x="635" y="17"/>
                  <a:pt x="536" y="176"/>
                </a:cubicBezTo>
                <a:cubicBezTo>
                  <a:pt x="438" y="335"/>
                  <a:pt x="372" y="564"/>
                  <a:pt x="344" y="661"/>
                </a:cubicBezTo>
                <a:cubicBezTo>
                  <a:pt x="316" y="759"/>
                  <a:pt x="286" y="838"/>
                  <a:pt x="238" y="867"/>
                </a:cubicBezTo>
                <a:cubicBezTo>
                  <a:pt x="195" y="892"/>
                  <a:pt x="178" y="888"/>
                  <a:pt x="135" y="888"/>
                </a:cubicBezTo>
                <a:cubicBezTo>
                  <a:pt x="92" y="888"/>
                  <a:pt x="0" y="888"/>
                  <a:pt x="0" y="888"/>
                </a:cubicBezTo>
              </a:path>
            </a:pathLst>
          </a:custGeom>
          <a:noFill/>
          <a:ln w="28575" cap="rnd" cmpd="sng">
            <a:solidFill>
              <a:srgbClr val="EA5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Freeform 10">
            <a:extLst>
              <a:ext uri="{FF2B5EF4-FFF2-40B4-BE49-F238E27FC236}">
                <a16:creationId xmlns:a16="http://schemas.microsoft.com/office/drawing/2014/main" id="{4EAC6D18-6408-4310-AE87-29185F4E4CBD}"/>
              </a:ext>
            </a:extLst>
          </p:cNvPr>
          <p:cNvSpPr>
            <a:spLocks/>
          </p:cNvSpPr>
          <p:nvPr/>
        </p:nvSpPr>
        <p:spPr bwMode="auto">
          <a:xfrm>
            <a:off x="6400800" y="1590675"/>
            <a:ext cx="2944813" cy="1303338"/>
          </a:xfrm>
          <a:custGeom>
            <a:avLst/>
            <a:gdLst>
              <a:gd name="T0" fmla="*/ 0 w 742"/>
              <a:gd name="T1" fmla="*/ 2147483646 h 308"/>
              <a:gd name="T2" fmla="*/ 2147483646 w 742"/>
              <a:gd name="T3" fmla="*/ 2147483646 h 308"/>
              <a:gd name="T4" fmla="*/ 2147483646 w 742"/>
              <a:gd name="T5" fmla="*/ 0 h 308"/>
              <a:gd name="T6" fmla="*/ 2147483646 w 742"/>
              <a:gd name="T7" fmla="*/ 2147483646 h 308"/>
              <a:gd name="T8" fmla="*/ 2147483646 w 742"/>
              <a:gd name="T9" fmla="*/ 2147483646 h 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42" h="308">
                <a:moveTo>
                  <a:pt x="0" y="308"/>
                </a:moveTo>
                <a:cubicBezTo>
                  <a:pt x="6" y="257"/>
                  <a:pt x="21" y="115"/>
                  <a:pt x="29" y="79"/>
                </a:cubicBezTo>
                <a:cubicBezTo>
                  <a:pt x="37" y="43"/>
                  <a:pt x="50" y="0"/>
                  <a:pt x="78" y="0"/>
                </a:cubicBezTo>
                <a:cubicBezTo>
                  <a:pt x="106" y="0"/>
                  <a:pt x="178" y="76"/>
                  <a:pt x="249" y="128"/>
                </a:cubicBezTo>
                <a:cubicBezTo>
                  <a:pt x="320" y="179"/>
                  <a:pt x="545" y="272"/>
                  <a:pt x="742" y="278"/>
                </a:cubicBezTo>
              </a:path>
            </a:pathLst>
          </a:custGeom>
          <a:noFill/>
          <a:ln w="15875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Freeform 11">
            <a:extLst>
              <a:ext uri="{FF2B5EF4-FFF2-40B4-BE49-F238E27FC236}">
                <a16:creationId xmlns:a16="http://schemas.microsoft.com/office/drawing/2014/main" id="{91D14D9F-467B-4C48-8471-0270AE8D7862}"/>
              </a:ext>
            </a:extLst>
          </p:cNvPr>
          <p:cNvSpPr>
            <a:spLocks/>
          </p:cNvSpPr>
          <p:nvPr/>
        </p:nvSpPr>
        <p:spPr bwMode="auto">
          <a:xfrm>
            <a:off x="6400800" y="3695700"/>
            <a:ext cx="2944813" cy="1168400"/>
          </a:xfrm>
          <a:custGeom>
            <a:avLst/>
            <a:gdLst>
              <a:gd name="T0" fmla="*/ 0 w 742"/>
              <a:gd name="T1" fmla="*/ 2147483646 h 276"/>
              <a:gd name="T2" fmla="*/ 2147483646 w 742"/>
              <a:gd name="T3" fmla="*/ 2147483646 h 276"/>
              <a:gd name="T4" fmla="*/ 2147483646 w 742"/>
              <a:gd name="T5" fmla="*/ 2147483646 h 276"/>
              <a:gd name="T6" fmla="*/ 2147483646 w 742"/>
              <a:gd name="T7" fmla="*/ 2147483646 h 276"/>
              <a:gd name="T8" fmla="*/ 2147483646 w 742"/>
              <a:gd name="T9" fmla="*/ 2147483646 h 2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42" h="276">
                <a:moveTo>
                  <a:pt x="0" y="276"/>
                </a:moveTo>
                <a:cubicBezTo>
                  <a:pt x="5" y="190"/>
                  <a:pt x="27" y="65"/>
                  <a:pt x="49" y="37"/>
                </a:cubicBezTo>
                <a:cubicBezTo>
                  <a:pt x="72" y="9"/>
                  <a:pt x="90" y="0"/>
                  <a:pt x="137" y="17"/>
                </a:cubicBezTo>
                <a:cubicBezTo>
                  <a:pt x="183" y="34"/>
                  <a:pt x="311" y="85"/>
                  <a:pt x="405" y="115"/>
                </a:cubicBezTo>
                <a:cubicBezTo>
                  <a:pt x="499" y="145"/>
                  <a:pt x="650" y="190"/>
                  <a:pt x="742" y="201"/>
                </a:cubicBezTo>
              </a:path>
            </a:pathLst>
          </a:custGeom>
          <a:noFill/>
          <a:ln w="15875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12">
            <a:extLst>
              <a:ext uri="{FF2B5EF4-FFF2-40B4-BE49-F238E27FC236}">
                <a16:creationId xmlns:a16="http://schemas.microsoft.com/office/drawing/2014/main" id="{C7F1628C-B55A-4D65-9A64-65087E61A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189413"/>
            <a:ext cx="2066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Plasmatic concentration</a:t>
            </a:r>
          </a:p>
        </p:txBody>
      </p:sp>
      <p:sp>
        <p:nvSpPr>
          <p:cNvPr id="9226" name="Text Box 13">
            <a:extLst>
              <a:ext uri="{FF2B5EF4-FFF2-40B4-BE49-F238E27FC236}">
                <a16:creationId xmlns:a16="http://schemas.microsoft.com/office/drawing/2014/main" id="{B8E0ECA7-138B-45B4-AA93-0D4C08B824F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615282" y="2883694"/>
            <a:ext cx="1338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Effect intensity</a:t>
            </a:r>
          </a:p>
        </p:txBody>
      </p:sp>
      <p:sp>
        <p:nvSpPr>
          <p:cNvPr id="9227" name="Line 14">
            <a:extLst>
              <a:ext uri="{FF2B5EF4-FFF2-40B4-BE49-F238E27FC236}">
                <a16:creationId xmlns:a16="http://schemas.microsoft.com/office/drawing/2014/main" id="{73821441-3F6C-48F0-A0E9-78D596F5C9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953000"/>
            <a:ext cx="457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28" name="Line 15">
            <a:extLst>
              <a:ext uri="{FF2B5EF4-FFF2-40B4-BE49-F238E27FC236}">
                <a16:creationId xmlns:a16="http://schemas.microsoft.com/office/drawing/2014/main" id="{FF51255E-280E-437A-9100-A57E4510FF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181600"/>
            <a:ext cx="457200" cy="0"/>
          </a:xfrm>
          <a:prstGeom prst="line">
            <a:avLst/>
          </a:prstGeom>
          <a:noFill/>
          <a:ln w="28575">
            <a:solidFill>
              <a:srgbClr val="EA583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29" name="Text Box 16">
            <a:extLst>
              <a:ext uri="{FF2B5EF4-FFF2-40B4-BE49-F238E27FC236}">
                <a16:creationId xmlns:a16="http://schemas.microsoft.com/office/drawing/2014/main" id="{1BFD05CC-3706-431C-984D-7A251365B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4762500"/>
            <a:ext cx="160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chemeClr val="folHlink"/>
                </a:solidFill>
              </a:rPr>
              <a:t>Therapeutic effect</a:t>
            </a:r>
          </a:p>
        </p:txBody>
      </p:sp>
      <p:sp>
        <p:nvSpPr>
          <p:cNvPr id="9230" name="Text Box 17">
            <a:extLst>
              <a:ext uri="{FF2B5EF4-FFF2-40B4-BE49-F238E27FC236}">
                <a16:creationId xmlns:a16="http://schemas.microsoft.com/office/drawing/2014/main" id="{98F9CB44-B4B6-4D5F-85A4-365CC42C2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4981575"/>
            <a:ext cx="1111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EA5830"/>
                </a:solidFill>
              </a:rPr>
              <a:t>Side effects</a:t>
            </a:r>
          </a:p>
        </p:txBody>
      </p:sp>
      <p:grpSp>
        <p:nvGrpSpPr>
          <p:cNvPr id="14350" name="Group 18">
            <a:extLst>
              <a:ext uri="{FF2B5EF4-FFF2-40B4-BE49-F238E27FC236}">
                <a16:creationId xmlns:a16="http://schemas.microsoft.com/office/drawing/2014/main" id="{54214FD9-87D9-4C73-9C6C-B4A366CD373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581400"/>
            <a:ext cx="3505200" cy="1295400"/>
            <a:chOff x="384" y="1200"/>
            <a:chExt cx="2496" cy="1824"/>
          </a:xfrm>
        </p:grpSpPr>
        <p:sp>
          <p:nvSpPr>
            <p:cNvPr id="9242" name="Line 19">
              <a:extLst>
                <a:ext uri="{FF2B5EF4-FFF2-40B4-BE49-F238E27FC236}">
                  <a16:creationId xmlns:a16="http://schemas.microsoft.com/office/drawing/2014/main" id="{F45A38B6-B4AA-452A-9604-08A85CB0F6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200"/>
              <a:ext cx="0" cy="1824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243" name="Line 20">
              <a:extLst>
                <a:ext uri="{FF2B5EF4-FFF2-40B4-BE49-F238E27FC236}">
                  <a16:creationId xmlns:a16="http://schemas.microsoft.com/office/drawing/2014/main" id="{4140F48C-184C-41D1-9BD8-FEF8724006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3024"/>
              <a:ext cx="2496" cy="0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232" name="Text Box 21">
            <a:extLst>
              <a:ext uri="{FF2B5EF4-FFF2-40B4-BE49-F238E27FC236}">
                <a16:creationId xmlns:a16="http://schemas.microsoft.com/office/drawing/2014/main" id="{6A6166A2-1731-4ECA-9598-25CDE4897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8768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9233" name="Text Box 22">
            <a:extLst>
              <a:ext uri="{FF2B5EF4-FFF2-40B4-BE49-F238E27FC236}">
                <a16:creationId xmlns:a16="http://schemas.microsoft.com/office/drawing/2014/main" id="{43C4B47E-6C90-42C3-A4FE-BD0426B1588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604669" y="4080669"/>
            <a:ext cx="1287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Concentration</a:t>
            </a:r>
          </a:p>
        </p:txBody>
      </p:sp>
      <p:grpSp>
        <p:nvGrpSpPr>
          <p:cNvPr id="14353" name="Group 23">
            <a:extLst>
              <a:ext uri="{FF2B5EF4-FFF2-40B4-BE49-F238E27FC236}">
                <a16:creationId xmlns:a16="http://schemas.microsoft.com/office/drawing/2014/main" id="{2505954A-8408-46C1-8273-5B8DA9FE8F1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600200"/>
            <a:ext cx="3505200" cy="1295400"/>
            <a:chOff x="384" y="1200"/>
            <a:chExt cx="2496" cy="1824"/>
          </a:xfrm>
        </p:grpSpPr>
        <p:sp>
          <p:nvSpPr>
            <p:cNvPr id="9240" name="Line 24">
              <a:extLst>
                <a:ext uri="{FF2B5EF4-FFF2-40B4-BE49-F238E27FC236}">
                  <a16:creationId xmlns:a16="http://schemas.microsoft.com/office/drawing/2014/main" id="{C4394943-22B7-476F-B053-7D747EA705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200"/>
              <a:ext cx="0" cy="1824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241" name="Line 25">
              <a:extLst>
                <a:ext uri="{FF2B5EF4-FFF2-40B4-BE49-F238E27FC236}">
                  <a16:creationId xmlns:a16="http://schemas.microsoft.com/office/drawing/2014/main" id="{8E8986E7-64A1-4396-ACE5-3FAE45E69D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3024"/>
              <a:ext cx="2496" cy="0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235" name="Text Box 26">
            <a:extLst>
              <a:ext uri="{FF2B5EF4-FFF2-40B4-BE49-F238E27FC236}">
                <a16:creationId xmlns:a16="http://schemas.microsoft.com/office/drawing/2014/main" id="{E58978EF-71CC-4E15-A748-5A4DA0A64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8956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9236" name="Text Box 27">
            <a:extLst>
              <a:ext uri="{FF2B5EF4-FFF2-40B4-BE49-F238E27FC236}">
                <a16:creationId xmlns:a16="http://schemas.microsoft.com/office/drawing/2014/main" id="{E67A6B7A-90BC-4DF7-A6A7-6930D5CE589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604669" y="2099469"/>
            <a:ext cx="1287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Concentration</a:t>
            </a:r>
          </a:p>
        </p:txBody>
      </p:sp>
      <p:sp>
        <p:nvSpPr>
          <p:cNvPr id="9237" name="Text Box 28">
            <a:extLst>
              <a:ext uri="{FF2B5EF4-FFF2-40B4-BE49-F238E27FC236}">
                <a16:creationId xmlns:a16="http://schemas.microsoft.com/office/drawing/2014/main" id="{52736415-D217-46A4-AC99-D17E90119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575" y="5181600"/>
            <a:ext cx="21161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People suffering from</a:t>
            </a:r>
          </a:p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renal insufficiency</a:t>
            </a:r>
          </a:p>
        </p:txBody>
      </p:sp>
      <p:sp>
        <p:nvSpPr>
          <p:cNvPr id="9238" name="Line 29">
            <a:extLst>
              <a:ext uri="{FF2B5EF4-FFF2-40B4-BE49-F238E27FC236}">
                <a16:creationId xmlns:a16="http://schemas.microsoft.com/office/drawing/2014/main" id="{80CB09D2-7BDA-412C-9A6A-3398676AA1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47925" y="1543050"/>
            <a:ext cx="2590800" cy="0"/>
          </a:xfrm>
          <a:prstGeom prst="line">
            <a:avLst/>
          </a:prstGeom>
          <a:noFill/>
          <a:ln w="9525">
            <a:solidFill>
              <a:srgbClr val="F363B5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39" name="Text Box 30">
            <a:extLst>
              <a:ext uri="{FF2B5EF4-FFF2-40B4-BE49-F238E27FC236}">
                <a16:creationId xmlns:a16="http://schemas.microsoft.com/office/drawing/2014/main" id="{18FA5C55-29E8-4DB8-BF79-17CD0F7AF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1371600"/>
            <a:ext cx="477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200">
                <a:solidFill>
                  <a:srgbClr val="F363B5"/>
                </a:solidFill>
              </a:rPr>
              <a:t>E</a:t>
            </a:r>
            <a:r>
              <a:rPr lang="fr-FR" altLang="x-none" sz="1200" baseline="-10000">
                <a:solidFill>
                  <a:srgbClr val="F363B5"/>
                </a:solidFill>
              </a:rPr>
              <a:t>max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40998B0-9223-4D88-8E45-A0DFC95DC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74613"/>
            <a:ext cx="11406187" cy="1338262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fr-FR" sz="5067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>
            <a:extLst>
              <a:ext uri="{FF2B5EF4-FFF2-40B4-BE49-F238E27FC236}">
                <a16:creationId xmlns:a16="http://schemas.microsoft.com/office/drawing/2014/main" id="{3E5D2566-A48B-45C3-ACB8-F9C01CC4E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3" y="5200650"/>
            <a:ext cx="563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x-none" sz="1600">
                <a:solidFill>
                  <a:srgbClr val="0070C0"/>
                </a:solidFill>
              </a:rPr>
              <a:t>Blood concentration with and without enterohepatic recycling</a:t>
            </a:r>
          </a:p>
        </p:txBody>
      </p:sp>
      <p:sp>
        <p:nvSpPr>
          <p:cNvPr id="15362" name="Freeform 4">
            <a:extLst>
              <a:ext uri="{FF2B5EF4-FFF2-40B4-BE49-F238E27FC236}">
                <a16:creationId xmlns:a16="http://schemas.microsoft.com/office/drawing/2014/main" id="{558A54E5-71E2-4161-8A28-A62C810DD809}"/>
              </a:ext>
            </a:extLst>
          </p:cNvPr>
          <p:cNvSpPr>
            <a:spLocks/>
          </p:cNvSpPr>
          <p:nvPr/>
        </p:nvSpPr>
        <p:spPr bwMode="auto">
          <a:xfrm>
            <a:off x="3743325" y="2057400"/>
            <a:ext cx="3460750" cy="2425700"/>
          </a:xfrm>
          <a:custGeom>
            <a:avLst/>
            <a:gdLst>
              <a:gd name="T0" fmla="*/ 0 w 872"/>
              <a:gd name="T1" fmla="*/ 2147483646 h 573"/>
              <a:gd name="T2" fmla="*/ 2147483646 w 872"/>
              <a:gd name="T3" fmla="*/ 2147483646 h 573"/>
              <a:gd name="T4" fmla="*/ 2147483646 w 872"/>
              <a:gd name="T5" fmla="*/ 0 h 573"/>
              <a:gd name="T6" fmla="*/ 2147483646 w 872"/>
              <a:gd name="T7" fmla="*/ 2147483646 h 573"/>
              <a:gd name="T8" fmla="*/ 2147483646 w 872"/>
              <a:gd name="T9" fmla="*/ 2147483646 h 573"/>
              <a:gd name="T10" fmla="*/ 2147483646 w 872"/>
              <a:gd name="T11" fmla="*/ 2147483646 h 573"/>
              <a:gd name="T12" fmla="*/ 2147483646 w 872"/>
              <a:gd name="T13" fmla="*/ 2147483646 h 573"/>
              <a:gd name="T14" fmla="*/ 2147483646 w 872"/>
              <a:gd name="T15" fmla="*/ 2147483646 h 573"/>
              <a:gd name="T16" fmla="*/ 2147483646 w 872"/>
              <a:gd name="T17" fmla="*/ 2147483646 h 573"/>
              <a:gd name="T18" fmla="*/ 2147483646 w 872"/>
              <a:gd name="T19" fmla="*/ 2147483646 h 573"/>
              <a:gd name="T20" fmla="*/ 2147483646 w 872"/>
              <a:gd name="T21" fmla="*/ 2147483646 h 573"/>
              <a:gd name="T22" fmla="*/ 2147483646 w 872"/>
              <a:gd name="T23" fmla="*/ 2147483646 h 573"/>
              <a:gd name="T24" fmla="*/ 2147483646 w 872"/>
              <a:gd name="T25" fmla="*/ 2147483646 h 573"/>
              <a:gd name="T26" fmla="*/ 2147483646 w 872"/>
              <a:gd name="T27" fmla="*/ 2147483646 h 573"/>
              <a:gd name="T28" fmla="*/ 2147483646 w 872"/>
              <a:gd name="T29" fmla="*/ 2147483646 h 573"/>
              <a:gd name="T30" fmla="*/ 2147483646 w 872"/>
              <a:gd name="T31" fmla="*/ 2147483646 h 573"/>
              <a:gd name="T32" fmla="*/ 2147483646 w 872"/>
              <a:gd name="T33" fmla="*/ 2147483646 h 573"/>
              <a:gd name="T34" fmla="*/ 2147483646 w 872"/>
              <a:gd name="T35" fmla="*/ 2147483646 h 573"/>
              <a:gd name="T36" fmla="*/ 2147483646 w 872"/>
              <a:gd name="T37" fmla="*/ 2147483646 h 573"/>
              <a:gd name="T38" fmla="*/ 2147483646 w 872"/>
              <a:gd name="T39" fmla="*/ 2147483646 h 57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872" h="573">
                <a:moveTo>
                  <a:pt x="0" y="573"/>
                </a:moveTo>
                <a:cubicBezTo>
                  <a:pt x="22" y="535"/>
                  <a:pt x="252" y="57"/>
                  <a:pt x="268" y="32"/>
                </a:cubicBezTo>
                <a:cubicBezTo>
                  <a:pt x="277" y="14"/>
                  <a:pt x="296" y="0"/>
                  <a:pt x="317" y="0"/>
                </a:cubicBezTo>
                <a:cubicBezTo>
                  <a:pt x="340" y="0"/>
                  <a:pt x="359" y="15"/>
                  <a:pt x="367" y="34"/>
                </a:cubicBezTo>
                <a:cubicBezTo>
                  <a:pt x="375" y="53"/>
                  <a:pt x="388" y="92"/>
                  <a:pt x="392" y="105"/>
                </a:cubicBezTo>
                <a:cubicBezTo>
                  <a:pt x="397" y="118"/>
                  <a:pt x="409" y="118"/>
                  <a:pt x="415" y="106"/>
                </a:cubicBezTo>
                <a:cubicBezTo>
                  <a:pt x="420" y="94"/>
                  <a:pt x="428" y="74"/>
                  <a:pt x="431" y="67"/>
                </a:cubicBezTo>
                <a:cubicBezTo>
                  <a:pt x="436" y="52"/>
                  <a:pt x="459" y="52"/>
                  <a:pt x="464" y="67"/>
                </a:cubicBezTo>
                <a:cubicBezTo>
                  <a:pt x="469" y="82"/>
                  <a:pt x="475" y="103"/>
                  <a:pt x="483" y="123"/>
                </a:cubicBezTo>
                <a:cubicBezTo>
                  <a:pt x="490" y="143"/>
                  <a:pt x="525" y="212"/>
                  <a:pt x="535" y="221"/>
                </a:cubicBezTo>
                <a:cubicBezTo>
                  <a:pt x="544" y="230"/>
                  <a:pt x="549" y="224"/>
                  <a:pt x="553" y="216"/>
                </a:cubicBezTo>
                <a:cubicBezTo>
                  <a:pt x="557" y="208"/>
                  <a:pt x="562" y="192"/>
                  <a:pt x="566" y="183"/>
                </a:cubicBezTo>
                <a:cubicBezTo>
                  <a:pt x="571" y="168"/>
                  <a:pt x="593" y="168"/>
                  <a:pt x="598" y="182"/>
                </a:cubicBezTo>
                <a:cubicBezTo>
                  <a:pt x="603" y="197"/>
                  <a:pt x="671" y="346"/>
                  <a:pt x="680" y="356"/>
                </a:cubicBezTo>
                <a:cubicBezTo>
                  <a:pt x="685" y="361"/>
                  <a:pt x="695" y="361"/>
                  <a:pt x="698" y="355"/>
                </a:cubicBezTo>
                <a:cubicBezTo>
                  <a:pt x="701" y="348"/>
                  <a:pt x="701" y="333"/>
                  <a:pt x="702" y="327"/>
                </a:cubicBezTo>
                <a:cubicBezTo>
                  <a:pt x="702" y="321"/>
                  <a:pt x="706" y="312"/>
                  <a:pt x="715" y="312"/>
                </a:cubicBezTo>
                <a:cubicBezTo>
                  <a:pt x="724" y="312"/>
                  <a:pt x="727" y="316"/>
                  <a:pt x="730" y="324"/>
                </a:cubicBezTo>
                <a:cubicBezTo>
                  <a:pt x="733" y="332"/>
                  <a:pt x="745" y="358"/>
                  <a:pt x="764" y="386"/>
                </a:cubicBezTo>
                <a:cubicBezTo>
                  <a:pt x="780" y="408"/>
                  <a:pt x="824" y="462"/>
                  <a:pt x="872" y="485"/>
                </a:cubicBezTo>
              </a:path>
            </a:pathLst>
          </a:custGeom>
          <a:noFill/>
          <a:ln w="15875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Freeform 5">
            <a:extLst>
              <a:ext uri="{FF2B5EF4-FFF2-40B4-BE49-F238E27FC236}">
                <a16:creationId xmlns:a16="http://schemas.microsoft.com/office/drawing/2014/main" id="{1EF718ED-F61B-47E1-A024-4BE1C9D03404}"/>
              </a:ext>
            </a:extLst>
          </p:cNvPr>
          <p:cNvSpPr>
            <a:spLocks/>
          </p:cNvSpPr>
          <p:nvPr/>
        </p:nvSpPr>
        <p:spPr bwMode="auto">
          <a:xfrm>
            <a:off x="3770313" y="2133600"/>
            <a:ext cx="3397250" cy="2387600"/>
          </a:xfrm>
          <a:custGeom>
            <a:avLst/>
            <a:gdLst>
              <a:gd name="T0" fmla="*/ 0 w 856"/>
              <a:gd name="T1" fmla="*/ 2147483646 h 564"/>
              <a:gd name="T2" fmla="*/ 2147483646 w 856"/>
              <a:gd name="T3" fmla="*/ 2147483646 h 564"/>
              <a:gd name="T4" fmla="*/ 2147483646 w 856"/>
              <a:gd name="T5" fmla="*/ 0 h 564"/>
              <a:gd name="T6" fmla="*/ 2147483646 w 856"/>
              <a:gd name="T7" fmla="*/ 2147483646 h 564"/>
              <a:gd name="T8" fmla="*/ 2147483646 w 856"/>
              <a:gd name="T9" fmla="*/ 2147483646 h 564"/>
              <a:gd name="T10" fmla="*/ 2147483646 w 856"/>
              <a:gd name="T11" fmla="*/ 2147483646 h 564"/>
              <a:gd name="T12" fmla="*/ 2147483646 w 856"/>
              <a:gd name="T13" fmla="*/ 2147483646 h 564"/>
              <a:gd name="T14" fmla="*/ 2147483646 w 856"/>
              <a:gd name="T15" fmla="*/ 2147483646 h 5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56" h="564">
                <a:moveTo>
                  <a:pt x="0" y="564"/>
                </a:moveTo>
                <a:cubicBezTo>
                  <a:pt x="20" y="530"/>
                  <a:pt x="215" y="132"/>
                  <a:pt x="264" y="35"/>
                </a:cubicBezTo>
                <a:cubicBezTo>
                  <a:pt x="274" y="15"/>
                  <a:pt x="286" y="0"/>
                  <a:pt x="311" y="0"/>
                </a:cubicBezTo>
                <a:cubicBezTo>
                  <a:pt x="330" y="0"/>
                  <a:pt x="341" y="15"/>
                  <a:pt x="346" y="27"/>
                </a:cubicBezTo>
                <a:cubicBezTo>
                  <a:pt x="347" y="30"/>
                  <a:pt x="356" y="55"/>
                  <a:pt x="361" y="69"/>
                </a:cubicBezTo>
                <a:cubicBezTo>
                  <a:pt x="374" y="104"/>
                  <a:pt x="395" y="155"/>
                  <a:pt x="411" y="193"/>
                </a:cubicBezTo>
                <a:cubicBezTo>
                  <a:pt x="434" y="247"/>
                  <a:pt x="492" y="354"/>
                  <a:pt x="585" y="417"/>
                </a:cubicBezTo>
                <a:cubicBezTo>
                  <a:pt x="678" y="479"/>
                  <a:pt x="776" y="509"/>
                  <a:pt x="856" y="517"/>
                </a:cubicBezTo>
              </a:path>
            </a:pathLst>
          </a:custGeom>
          <a:noFill/>
          <a:ln w="15875" cap="flat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64" name="Group 6">
            <a:extLst>
              <a:ext uri="{FF2B5EF4-FFF2-40B4-BE49-F238E27FC236}">
                <a16:creationId xmlns:a16="http://schemas.microsoft.com/office/drawing/2014/main" id="{60E832D6-FBDE-4624-ABD1-CA80EAC54109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55825"/>
            <a:ext cx="3505200" cy="2362200"/>
            <a:chOff x="384" y="1200"/>
            <a:chExt cx="2496" cy="1824"/>
          </a:xfrm>
        </p:grpSpPr>
        <p:sp>
          <p:nvSpPr>
            <p:cNvPr id="10252" name="Line 7">
              <a:extLst>
                <a:ext uri="{FF2B5EF4-FFF2-40B4-BE49-F238E27FC236}">
                  <a16:creationId xmlns:a16="http://schemas.microsoft.com/office/drawing/2014/main" id="{C901185D-7C3D-40C9-BDA8-54FDC0E5CB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200"/>
              <a:ext cx="0" cy="1824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253" name="Line 8">
              <a:extLst>
                <a:ext uri="{FF2B5EF4-FFF2-40B4-BE49-F238E27FC236}">
                  <a16:creationId xmlns:a16="http://schemas.microsoft.com/office/drawing/2014/main" id="{60A73A7C-7177-4DDD-AA16-3EABA8ACB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3024"/>
              <a:ext cx="2496" cy="0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FR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0246" name="Text Box 9">
            <a:extLst>
              <a:ext uri="{FF2B5EF4-FFF2-40B4-BE49-F238E27FC236}">
                <a16:creationId xmlns:a16="http://schemas.microsoft.com/office/drawing/2014/main" id="{32A8AE18-9CC5-4952-9F91-2ECE7A560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05325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10247" name="Text Box 10">
            <a:extLst>
              <a:ext uri="{FF2B5EF4-FFF2-40B4-BE49-F238E27FC236}">
                <a16:creationId xmlns:a16="http://schemas.microsoft.com/office/drawing/2014/main" id="{8BD5164E-1F6A-4F90-97FD-324D11C3CFC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937669" y="3099594"/>
            <a:ext cx="1287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Concentration</a:t>
            </a:r>
          </a:p>
        </p:txBody>
      </p:sp>
      <p:sp>
        <p:nvSpPr>
          <p:cNvPr id="10248" name="Line 11">
            <a:extLst>
              <a:ext uri="{FF2B5EF4-FFF2-40B4-BE49-F238E27FC236}">
                <a16:creationId xmlns:a16="http://schemas.microsoft.com/office/drawing/2014/main" id="{CD8F4D26-5DAB-46C9-B02A-4845904822B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171700"/>
            <a:ext cx="457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249" name="Line 12">
            <a:extLst>
              <a:ext uri="{FF2B5EF4-FFF2-40B4-BE49-F238E27FC236}">
                <a16:creationId xmlns:a16="http://schemas.microsoft.com/office/drawing/2014/main" id="{E163DF55-F4AE-4A28-B08F-25D701CDC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667000"/>
            <a:ext cx="457200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250" name="Text Box 13">
            <a:extLst>
              <a:ext uri="{FF2B5EF4-FFF2-40B4-BE49-F238E27FC236}">
                <a16:creationId xmlns:a16="http://schemas.microsoft.com/office/drawing/2014/main" id="{F546AE78-073A-429A-9493-3253146D7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325" y="1992313"/>
            <a:ext cx="1676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With enterohepatic</a:t>
            </a:r>
          </a:p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recycling</a:t>
            </a:r>
          </a:p>
        </p:txBody>
      </p:sp>
      <p:sp>
        <p:nvSpPr>
          <p:cNvPr id="10251" name="Text Box 14">
            <a:extLst>
              <a:ext uri="{FF2B5EF4-FFF2-40B4-BE49-F238E27FC236}">
                <a16:creationId xmlns:a16="http://schemas.microsoft.com/office/drawing/2014/main" id="{EBE15502-F87B-4B88-910C-21643C822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2514600"/>
            <a:ext cx="19256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Without enterohepatic</a:t>
            </a:r>
          </a:p>
          <a:p>
            <a:pPr eaLnBrk="1" hangingPunct="1">
              <a:defRPr/>
            </a:pPr>
            <a:r>
              <a:rPr lang="fr-FR" altLang="x-none" sz="1400">
                <a:solidFill>
                  <a:srgbClr val="0070C0"/>
                </a:solidFill>
              </a:rPr>
              <a:t>recycling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E6D8F68-3CDE-4FC0-AC95-FF0E176A3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74613"/>
            <a:ext cx="11406187" cy="1338262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fr-FR" sz="5067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D5538B4-8C9D-4E64-A458-00A4E8BA6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4963" y="74613"/>
            <a:ext cx="11406187" cy="1338262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fr-FR" altLang="x-none" sz="5067"/>
              <a:t>Gauss curve</a:t>
            </a:r>
          </a:p>
        </p:txBody>
      </p:sp>
      <p:sp>
        <p:nvSpPr>
          <p:cNvPr id="16386" name="Freeform 3">
            <a:extLst>
              <a:ext uri="{FF2B5EF4-FFF2-40B4-BE49-F238E27FC236}">
                <a16:creationId xmlns:a16="http://schemas.microsoft.com/office/drawing/2014/main" id="{A610D4B7-102D-44B2-A38B-E53C1DD4EB3D}"/>
              </a:ext>
            </a:extLst>
          </p:cNvPr>
          <p:cNvSpPr>
            <a:spLocks/>
          </p:cNvSpPr>
          <p:nvPr/>
        </p:nvSpPr>
        <p:spPr bwMode="auto">
          <a:xfrm>
            <a:off x="3773488" y="2133600"/>
            <a:ext cx="4506912" cy="2703513"/>
          </a:xfrm>
          <a:custGeom>
            <a:avLst/>
            <a:gdLst>
              <a:gd name="T0" fmla="*/ 2147483646 w 1440"/>
              <a:gd name="T1" fmla="*/ 2147483646 h 864"/>
              <a:gd name="T2" fmla="*/ 2147483646 w 1440"/>
              <a:gd name="T3" fmla="*/ 2147483646 h 864"/>
              <a:gd name="T4" fmla="*/ 2147483646 w 1440"/>
              <a:gd name="T5" fmla="*/ 0 h 864"/>
              <a:gd name="T6" fmla="*/ 2147483646 w 1440"/>
              <a:gd name="T7" fmla="*/ 0 h 864"/>
              <a:gd name="T8" fmla="*/ 2147483646 w 1440"/>
              <a:gd name="T9" fmla="*/ 2147483646 h 864"/>
              <a:gd name="T10" fmla="*/ 0 w 1440"/>
              <a:gd name="T11" fmla="*/ 2147483646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40" h="864">
                <a:moveTo>
                  <a:pt x="1440" y="859"/>
                </a:moveTo>
                <a:cubicBezTo>
                  <a:pt x="1440" y="859"/>
                  <a:pt x="1191" y="864"/>
                  <a:pt x="1079" y="649"/>
                </a:cubicBezTo>
                <a:cubicBezTo>
                  <a:pt x="955" y="412"/>
                  <a:pt x="906" y="0"/>
                  <a:pt x="723" y="0"/>
                </a:cubicBezTo>
                <a:cubicBezTo>
                  <a:pt x="717" y="0"/>
                  <a:pt x="717" y="0"/>
                  <a:pt x="717" y="0"/>
                </a:cubicBezTo>
                <a:cubicBezTo>
                  <a:pt x="534" y="0"/>
                  <a:pt x="485" y="412"/>
                  <a:pt x="361" y="649"/>
                </a:cubicBezTo>
                <a:cubicBezTo>
                  <a:pt x="248" y="864"/>
                  <a:pt x="0" y="859"/>
                  <a:pt x="0" y="859"/>
                </a:cubicBezTo>
              </a:path>
            </a:pathLst>
          </a:custGeom>
          <a:noFill/>
          <a:ln w="39688" cap="rnd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23EE466B-EF2F-4E10-A5D1-0F5209EC52E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0913" y="2136775"/>
            <a:ext cx="1587" cy="2809875"/>
          </a:xfrm>
          <a:prstGeom prst="line">
            <a:avLst/>
          </a:prstGeom>
          <a:noFill/>
          <a:ln w="12700" cap="rnd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Line 5">
            <a:extLst>
              <a:ext uri="{FF2B5EF4-FFF2-40B4-BE49-F238E27FC236}">
                <a16:creationId xmlns:a16="http://schemas.microsoft.com/office/drawing/2014/main" id="{26AED68E-D346-4657-936B-10D1366D95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0663" y="3109913"/>
            <a:ext cx="1587" cy="1830387"/>
          </a:xfrm>
          <a:prstGeom prst="line">
            <a:avLst/>
          </a:prstGeom>
          <a:noFill/>
          <a:ln w="12700" cap="rnd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6">
            <a:extLst>
              <a:ext uri="{FF2B5EF4-FFF2-40B4-BE49-F238E27FC236}">
                <a16:creationId xmlns:a16="http://schemas.microsoft.com/office/drawing/2014/main" id="{B23B6F87-ED86-4A84-9FF0-5A1BDE365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6450" y="4521200"/>
            <a:ext cx="1588" cy="419100"/>
          </a:xfrm>
          <a:prstGeom prst="line">
            <a:avLst/>
          </a:prstGeom>
          <a:noFill/>
          <a:ln w="12700" cap="rnd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7">
            <a:extLst>
              <a:ext uri="{FF2B5EF4-FFF2-40B4-BE49-F238E27FC236}">
                <a16:creationId xmlns:a16="http://schemas.microsoft.com/office/drawing/2014/main" id="{0017E021-500F-4BD0-B91B-9F14EBA21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7000" y="4808538"/>
            <a:ext cx="0" cy="134937"/>
          </a:xfrm>
          <a:prstGeom prst="line">
            <a:avLst/>
          </a:prstGeom>
          <a:noFill/>
          <a:ln w="12700" cap="rnd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8">
            <a:extLst>
              <a:ext uri="{FF2B5EF4-FFF2-40B4-BE49-F238E27FC236}">
                <a16:creationId xmlns:a16="http://schemas.microsoft.com/office/drawing/2014/main" id="{469D62B3-8DBC-46B4-80AD-69F1CB986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56400" y="3113088"/>
            <a:ext cx="1588" cy="1830387"/>
          </a:xfrm>
          <a:prstGeom prst="line">
            <a:avLst/>
          </a:prstGeom>
          <a:noFill/>
          <a:ln w="12700" cap="rnd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9">
            <a:extLst>
              <a:ext uri="{FF2B5EF4-FFF2-40B4-BE49-F238E27FC236}">
                <a16:creationId xmlns:a16="http://schemas.microsoft.com/office/drawing/2014/main" id="{F72F6E62-17DA-4D7C-95C7-00E47E681D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2200" y="4524375"/>
            <a:ext cx="1588" cy="419100"/>
          </a:xfrm>
          <a:prstGeom prst="line">
            <a:avLst/>
          </a:prstGeom>
          <a:noFill/>
          <a:ln w="12700" cap="rnd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0">
            <a:extLst>
              <a:ext uri="{FF2B5EF4-FFF2-40B4-BE49-F238E27FC236}">
                <a16:creationId xmlns:a16="http://schemas.microsoft.com/office/drawing/2014/main" id="{9B37656D-EA82-49CD-A165-19AC44A262B7}"/>
              </a:ext>
            </a:extLst>
          </p:cNvPr>
          <p:cNvSpPr>
            <a:spLocks noChangeShapeType="1"/>
          </p:cNvSpPr>
          <p:nvPr/>
        </p:nvSpPr>
        <p:spPr bwMode="auto">
          <a:xfrm>
            <a:off x="8124825" y="4813300"/>
            <a:ext cx="0" cy="133350"/>
          </a:xfrm>
          <a:prstGeom prst="line">
            <a:avLst/>
          </a:prstGeom>
          <a:noFill/>
          <a:ln w="12700" cap="rnd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1">
            <a:extLst>
              <a:ext uri="{FF2B5EF4-FFF2-40B4-BE49-F238E27FC236}">
                <a16:creationId xmlns:a16="http://schemas.microsoft.com/office/drawing/2014/main" id="{DA6DDA33-8264-438A-BC82-69FC3384B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943475"/>
            <a:ext cx="5408613" cy="1588"/>
          </a:xfrm>
          <a:prstGeom prst="line">
            <a:avLst/>
          </a:prstGeom>
          <a:noFill/>
          <a:ln w="31750" cap="sq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Servier SMArt 1">
      <a:dk1>
        <a:srgbClr val="7B879D"/>
      </a:dk1>
      <a:lt1>
        <a:srgbClr val="FFFFFF"/>
      </a:lt1>
      <a:dk2>
        <a:srgbClr val="687388"/>
      </a:dk2>
      <a:lt2>
        <a:srgbClr val="939393"/>
      </a:lt2>
      <a:accent1>
        <a:srgbClr val="BBE0E3"/>
      </a:accent1>
      <a:accent2>
        <a:srgbClr val="333399"/>
      </a:accent2>
      <a:accent3>
        <a:srgbClr val="F0BCC2"/>
      </a:accent3>
      <a:accent4>
        <a:srgbClr val="F3BB69"/>
      </a:accent4>
      <a:accent5>
        <a:srgbClr val="D3DD67"/>
      </a:accent5>
      <a:accent6>
        <a:srgbClr val="CAE5D1"/>
      </a:accent6>
      <a:hlink>
        <a:srgbClr val="009999"/>
      </a:hlink>
      <a:folHlink>
        <a:srgbClr val="99CC0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ART_KIT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1" id="{C3832597-C88D-4BF6-9AA5-0F9A2EFCE322}" vid="{FC1E9823-8E00-42C2-9B5D-7164D235222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SMART</Template>
  <TotalTime>3</TotalTime>
  <Words>102</Words>
  <Application>Microsoft Office PowerPoint</Application>
  <PresentationFormat>Grand écran</PresentationFormat>
  <Paragraphs>60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Georgia</vt:lpstr>
      <vt:lpstr>Tahoma</vt:lpstr>
      <vt:lpstr>Thème1</vt:lpstr>
      <vt:lpstr>Présentation PowerPoint</vt:lpstr>
      <vt:lpstr>Pharmacokinetics</vt:lpstr>
      <vt:lpstr>Oral administration</vt:lpstr>
      <vt:lpstr>IV administration</vt:lpstr>
      <vt:lpstr>Présentation PowerPoint</vt:lpstr>
      <vt:lpstr>Présentation PowerPoint</vt:lpstr>
      <vt:lpstr>Présentation PowerPoint</vt:lpstr>
      <vt:lpstr>Gauss curve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LESUR Christophe SI</dc:creator>
  <cp:lastModifiedBy>LESUR Christophe SI</cp:lastModifiedBy>
  <cp:revision>2</cp:revision>
  <dcterms:created xsi:type="dcterms:W3CDTF">2023-01-30T10:41:52Z</dcterms:created>
  <dcterms:modified xsi:type="dcterms:W3CDTF">2024-01-31T15:36:43Z</dcterms:modified>
</cp:coreProperties>
</file>