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7DCC"/>
    <a:srgbClr val="47BF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46FE27-8ECC-4DFC-B492-2E228F5D915C}" v="2" dt="2024-07-16T16:27:57.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TA HUGO SI" userId="f084d78e-b525-4b91-8087-634c06aecf4c" providerId="ADAL" clId="{9E46FE27-8ECC-4DFC-B492-2E228F5D915C}"/>
    <pc:docChg chg="undo redo custSel addSld delSld modSld">
      <pc:chgData name="ROTA HUGO SI" userId="f084d78e-b525-4b91-8087-634c06aecf4c" providerId="ADAL" clId="{9E46FE27-8ECC-4DFC-B492-2E228F5D915C}" dt="2024-07-16T16:27:59.129" v="27"/>
      <pc:docMkLst>
        <pc:docMk/>
      </pc:docMkLst>
      <pc:sldChg chg="add del">
        <pc:chgData name="ROTA HUGO SI" userId="f084d78e-b525-4b91-8087-634c06aecf4c" providerId="ADAL" clId="{9E46FE27-8ECC-4DFC-B492-2E228F5D915C}" dt="2024-07-16T16:23:17.915" v="25" actId="47"/>
        <pc:sldMkLst>
          <pc:docMk/>
          <pc:sldMk cId="286065243" sldId="256"/>
        </pc:sldMkLst>
      </pc:sldChg>
      <pc:sldChg chg="modSp add mod">
        <pc:chgData name="ROTA HUGO SI" userId="f084d78e-b525-4b91-8087-634c06aecf4c" providerId="ADAL" clId="{9E46FE27-8ECC-4DFC-B492-2E228F5D915C}" dt="2024-07-16T16:27:59.129" v="27"/>
        <pc:sldMkLst>
          <pc:docMk/>
          <pc:sldMk cId="3728733031" sldId="257"/>
        </pc:sldMkLst>
        <pc:spChg chg="mod">
          <ac:chgData name="ROTA HUGO SI" userId="f084d78e-b525-4b91-8087-634c06aecf4c" providerId="ADAL" clId="{9E46FE27-8ECC-4DFC-B492-2E228F5D915C}" dt="2024-07-16T16:23:16.211" v="23" actId="20577"/>
          <ac:spMkLst>
            <pc:docMk/>
            <pc:sldMk cId="3728733031" sldId="257"/>
            <ac:spMk id="3" creationId="{21082E92-68E4-7BC2-ED8D-83E1473D11D4}"/>
          </ac:spMkLst>
        </pc:spChg>
        <pc:spChg chg="mod">
          <ac:chgData name="ROTA HUGO SI" userId="f084d78e-b525-4b91-8087-634c06aecf4c" providerId="ADAL" clId="{9E46FE27-8ECC-4DFC-B492-2E228F5D915C}" dt="2024-07-16T16:27:59.129" v="27"/>
          <ac:spMkLst>
            <pc:docMk/>
            <pc:sldMk cId="3728733031" sldId="257"/>
            <ac:spMk id="4" creationId="{11AE43F3-E010-8E11-260C-16631D56D26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Tree>
    <p:extLst>
      <p:ext uri="{BB962C8B-B14F-4D97-AF65-F5344CB8AC3E}">
        <p14:creationId xmlns:p14="http://schemas.microsoft.com/office/powerpoint/2010/main" val="2586383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4689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11708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2639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9109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06435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fr-F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7754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fr-F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01827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fr-F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427285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56170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16/07/2024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47292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creativecommons.org/licenses/by/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FB140520-6CC9-8398-5BBC-338790D77AF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95719" y="6018062"/>
            <a:ext cx="1397947" cy="46646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2426B3D9-9A30-9111-43F7-59BE743F8F41}"/>
              </a:ext>
            </a:extLst>
          </p:cNvPr>
          <p:cNvSpPr txBox="1"/>
          <p:nvPr userDrawn="1"/>
        </p:nvSpPr>
        <p:spPr>
          <a:xfrm>
            <a:off x="50334" y="6503182"/>
            <a:ext cx="9093666" cy="307777"/>
          </a:xfrm>
          <a:prstGeom prst="rect">
            <a:avLst/>
          </a:prstGeom>
          <a:noFill/>
        </p:spPr>
        <p:txBody>
          <a:bodyPr wrap="square" rtlCol="0">
            <a:spAutoFit/>
          </a:bodyPr>
          <a:lstStyle/>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All SMART images are </a:t>
            </a:r>
            <a:r>
              <a:rPr lang="fr-FR" sz="700" dirty="0" err="1">
                <a:solidFill>
                  <a:schemeClr val="tx1">
                    <a:lumMod val="50000"/>
                    <a:lumOff val="50000"/>
                  </a:schemeClr>
                </a:solidFill>
                <a:latin typeface="Poppins" panose="00000500000000000000" pitchFamily="2" charset="0"/>
                <a:cs typeface="Poppins" panose="00000500000000000000" pitchFamily="2" charset="0"/>
              </a:rPr>
              <a:t>licensed</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under</a:t>
            </a:r>
            <a:r>
              <a:rPr lang="fr-FR" sz="700" dirty="0">
                <a:solidFill>
                  <a:schemeClr val="tx1">
                    <a:lumMod val="50000"/>
                    <a:lumOff val="50000"/>
                  </a:schemeClr>
                </a:solidFill>
                <a:latin typeface="Poppins" panose="00000500000000000000" pitchFamily="2" charset="0"/>
                <a:cs typeface="Poppins" panose="00000500000000000000" pitchFamily="2" charset="0"/>
              </a:rPr>
              <a:t> Creative Commons Attribution 4.0 </a:t>
            </a:r>
          </a:p>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Share, </a:t>
            </a:r>
            <a:r>
              <a:rPr lang="fr-FR" sz="700" dirty="0" err="1">
                <a:solidFill>
                  <a:schemeClr val="tx1">
                    <a:lumMod val="50000"/>
                    <a:lumOff val="50000"/>
                  </a:schemeClr>
                </a:solidFill>
                <a:latin typeface="Poppins" panose="00000500000000000000" pitchFamily="2" charset="0"/>
                <a:cs typeface="Poppins" panose="00000500000000000000" pitchFamily="2" charset="0"/>
              </a:rPr>
              <a:t>adapt</a:t>
            </a:r>
            <a:r>
              <a:rPr lang="fr-FR" sz="700" dirty="0">
                <a:solidFill>
                  <a:schemeClr val="tx1">
                    <a:lumMod val="50000"/>
                    <a:lumOff val="50000"/>
                  </a:schemeClr>
                </a:solidFill>
                <a:latin typeface="Poppins" panose="00000500000000000000" pitchFamily="2" charset="0"/>
                <a:cs typeface="Poppins" panose="00000500000000000000" pitchFamily="2" charset="0"/>
              </a:rPr>
              <a:t>, and </a:t>
            </a:r>
            <a:r>
              <a:rPr lang="fr-FR" sz="700" dirty="0" err="1">
                <a:solidFill>
                  <a:schemeClr val="tx1">
                    <a:lumMod val="50000"/>
                    <a:lumOff val="50000"/>
                  </a:schemeClr>
                </a:solidFill>
                <a:latin typeface="Poppins" panose="00000500000000000000" pitchFamily="2" charset="0"/>
                <a:cs typeface="Poppins" panose="00000500000000000000" pitchFamily="2" charset="0"/>
              </a:rPr>
              <a:t>enhance</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your</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presentations</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with</a:t>
            </a:r>
            <a:r>
              <a:rPr lang="fr-FR" sz="700" dirty="0">
                <a:solidFill>
                  <a:schemeClr val="tx1">
                    <a:lumMod val="50000"/>
                    <a:lumOff val="50000"/>
                  </a:schemeClr>
                </a:solidFill>
                <a:latin typeface="Poppins" panose="00000500000000000000" pitchFamily="2" charset="0"/>
                <a:cs typeface="Poppins" panose="00000500000000000000" pitchFamily="2" charset="0"/>
              </a:rPr>
              <a:t> the power of open collaboration. </a:t>
            </a:r>
            <a:r>
              <a:rPr lang="fr-FR" sz="700" dirty="0">
                <a:solidFill>
                  <a:schemeClr val="tx1">
                    <a:lumMod val="50000"/>
                    <a:lumOff val="50000"/>
                  </a:schemeClr>
                </a:solidFill>
                <a:latin typeface="Poppins" panose="00000500000000000000" pitchFamily="2" charset="0"/>
                <a:cs typeface="Poppins" panose="00000500000000000000" pitchFamily="2" charset="0"/>
                <a:hlinkClick r:id="rId14">
                  <a:extLst>
                    <a:ext uri="{A12FA001-AC4F-418D-AE19-62706E023703}">
                      <ahyp:hlinkClr xmlns:ahyp="http://schemas.microsoft.com/office/drawing/2018/hyperlinkcolor" val="tx"/>
                    </a:ext>
                  </a:extLst>
                </a:hlinkClick>
              </a:rPr>
              <a:t>https://creativecommons.org/licenses/by/4.0/</a:t>
            </a:r>
            <a:endParaRPr lang="fr-FR" sz="700" dirty="0">
              <a:solidFill>
                <a:schemeClr val="tx1">
                  <a:lumMod val="50000"/>
                  <a:lumOff val="50000"/>
                </a:schemeClr>
              </a:solidFill>
              <a:latin typeface="Poppins" panose="00000500000000000000" pitchFamily="2" charset="0"/>
              <a:cs typeface="Poppins" panose="00000500000000000000" pitchFamily="2" charset="0"/>
            </a:endParaRPr>
          </a:p>
        </p:txBody>
      </p:sp>
      <p:sp>
        <p:nvSpPr>
          <p:cNvPr id="9" name="ZoneTexte 8">
            <a:extLst>
              <a:ext uri="{FF2B5EF4-FFF2-40B4-BE49-F238E27FC236}">
                <a16:creationId xmlns:a16="http://schemas.microsoft.com/office/drawing/2014/main" id="{49C18B3B-3B5B-F650-4348-B2A33155E287}"/>
              </a:ext>
            </a:extLst>
          </p:cNvPr>
          <p:cNvSpPr txBox="1"/>
          <p:nvPr userDrawn="1"/>
        </p:nvSpPr>
        <p:spPr>
          <a:xfrm>
            <a:off x="5629013" y="6133850"/>
            <a:ext cx="2204450" cy="369332"/>
          </a:xfrm>
          <a:prstGeom prst="rect">
            <a:avLst/>
          </a:prstGeom>
          <a:noFill/>
        </p:spPr>
        <p:txBody>
          <a:bodyPr wrap="none" rtlCol="0">
            <a:spAutoFit/>
          </a:bodyPr>
          <a:lstStyle/>
          <a:p>
            <a:r>
              <a:rPr lang="fr-FR" i="1" dirty="0" err="1">
                <a:solidFill>
                  <a:srgbClr val="24226A"/>
                </a:solidFill>
                <a:latin typeface="Poppins" panose="00000500000000000000" pitchFamily="2" charset="0"/>
                <a:cs typeface="Poppins" panose="00000500000000000000" pitchFamily="2" charset="0"/>
              </a:rPr>
              <a:t>Educational</a:t>
            </a:r>
            <a:r>
              <a:rPr lang="fr-FR" i="1" dirty="0">
                <a:solidFill>
                  <a:srgbClr val="24226A"/>
                </a:solidFill>
                <a:latin typeface="Poppins" panose="00000500000000000000" pitchFamily="2" charset="0"/>
                <a:cs typeface="Poppins" panose="00000500000000000000" pitchFamily="2" charset="0"/>
              </a:rPr>
              <a:t> Tools</a:t>
            </a:r>
          </a:p>
        </p:txBody>
      </p:sp>
      <p:pic>
        <p:nvPicPr>
          <p:cNvPr id="10" name="Image 9">
            <a:extLst>
              <a:ext uri="{FF2B5EF4-FFF2-40B4-BE49-F238E27FC236}">
                <a16:creationId xmlns:a16="http://schemas.microsoft.com/office/drawing/2014/main" id="{5429A786-9DA0-29B4-DDC0-97337C848C95}"/>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067195" y="96116"/>
            <a:ext cx="862064" cy="73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623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157">
            <a:extLst>
              <a:ext uri="{FF2B5EF4-FFF2-40B4-BE49-F238E27FC236}">
                <a16:creationId xmlns:a16="http://schemas.microsoft.com/office/drawing/2014/main" id="{96E4C914-393E-7076-E3B1-1AF38DB61497}"/>
              </a:ext>
            </a:extLst>
          </p:cNvPr>
          <p:cNvGrpSpPr>
            <a:grpSpLocks/>
          </p:cNvGrpSpPr>
          <p:nvPr/>
        </p:nvGrpSpPr>
        <p:grpSpPr bwMode="auto">
          <a:xfrm>
            <a:off x="3378397" y="2496331"/>
            <a:ext cx="2705988" cy="3511392"/>
            <a:chOff x="3104" y="769"/>
            <a:chExt cx="2076" cy="2927"/>
          </a:xfrm>
        </p:grpSpPr>
        <p:sp>
          <p:nvSpPr>
            <p:cNvPr id="11" name="Freeform 158">
              <a:extLst>
                <a:ext uri="{FF2B5EF4-FFF2-40B4-BE49-F238E27FC236}">
                  <a16:creationId xmlns:a16="http://schemas.microsoft.com/office/drawing/2014/main" id="{5A8BC83D-3D13-BBAC-7F07-626A3C714A72}"/>
                </a:ext>
              </a:extLst>
            </p:cNvPr>
            <p:cNvSpPr>
              <a:spLocks/>
            </p:cNvSpPr>
            <p:nvPr/>
          </p:nvSpPr>
          <p:spPr bwMode="auto">
            <a:xfrm>
              <a:off x="3107" y="776"/>
              <a:ext cx="2073" cy="2920"/>
            </a:xfrm>
            <a:custGeom>
              <a:avLst/>
              <a:gdLst>
                <a:gd name="T0" fmla="*/ 2360 w 1728"/>
                <a:gd name="T1" fmla="*/ 0 h 2432"/>
                <a:gd name="T2" fmla="*/ 2269 w 1728"/>
                <a:gd name="T3" fmla="*/ 634 h 2432"/>
                <a:gd name="T4" fmla="*/ 2285 w 1728"/>
                <a:gd name="T5" fmla="*/ 1072 h 2432"/>
                <a:gd name="T6" fmla="*/ 2458 w 1728"/>
                <a:gd name="T7" fmla="*/ 1799 h 2432"/>
                <a:gd name="T8" fmla="*/ 2413 w 1728"/>
                <a:gd name="T9" fmla="*/ 3500 h 2432"/>
                <a:gd name="T10" fmla="*/ 115 w 1728"/>
                <a:gd name="T11" fmla="*/ 3506 h 2432"/>
                <a:gd name="T12" fmla="*/ 214 w 1728"/>
                <a:gd name="T13" fmla="*/ 1650 h 2432"/>
                <a:gd name="T14" fmla="*/ 276 w 1728"/>
                <a:gd name="T15" fmla="*/ 1101 h 2432"/>
                <a:gd name="T16" fmla="*/ 236 w 1728"/>
                <a:gd name="T17" fmla="*/ 732 h 2432"/>
                <a:gd name="T18" fmla="*/ 253 w 1728"/>
                <a:gd name="T19" fmla="*/ 375 h 2432"/>
                <a:gd name="T20" fmla="*/ 230 w 1728"/>
                <a:gd name="T21" fmla="*/ 0 h 2432"/>
                <a:gd name="T22" fmla="*/ 2360 w 1728"/>
                <a:gd name="T23" fmla="*/ 0 h 24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28" h="2432">
                  <a:moveTo>
                    <a:pt x="1640" y="0"/>
                  </a:moveTo>
                  <a:cubicBezTo>
                    <a:pt x="1640" y="0"/>
                    <a:pt x="1572" y="328"/>
                    <a:pt x="1576" y="440"/>
                  </a:cubicBezTo>
                  <a:cubicBezTo>
                    <a:pt x="1580" y="552"/>
                    <a:pt x="1532" y="664"/>
                    <a:pt x="1588" y="744"/>
                  </a:cubicBezTo>
                  <a:cubicBezTo>
                    <a:pt x="1688" y="887"/>
                    <a:pt x="1688" y="1017"/>
                    <a:pt x="1708" y="1248"/>
                  </a:cubicBezTo>
                  <a:cubicBezTo>
                    <a:pt x="1728" y="1480"/>
                    <a:pt x="1676" y="2428"/>
                    <a:pt x="1676" y="2428"/>
                  </a:cubicBezTo>
                  <a:cubicBezTo>
                    <a:pt x="80" y="2432"/>
                    <a:pt x="80" y="2432"/>
                    <a:pt x="80" y="2432"/>
                  </a:cubicBezTo>
                  <a:cubicBezTo>
                    <a:pt x="0" y="2000"/>
                    <a:pt x="144" y="1232"/>
                    <a:pt x="148" y="1144"/>
                  </a:cubicBezTo>
                  <a:cubicBezTo>
                    <a:pt x="152" y="1056"/>
                    <a:pt x="136" y="860"/>
                    <a:pt x="192" y="764"/>
                  </a:cubicBezTo>
                  <a:cubicBezTo>
                    <a:pt x="236" y="687"/>
                    <a:pt x="176" y="580"/>
                    <a:pt x="164" y="508"/>
                  </a:cubicBezTo>
                  <a:cubicBezTo>
                    <a:pt x="152" y="436"/>
                    <a:pt x="196" y="324"/>
                    <a:pt x="176" y="260"/>
                  </a:cubicBezTo>
                  <a:cubicBezTo>
                    <a:pt x="156" y="196"/>
                    <a:pt x="160" y="0"/>
                    <a:pt x="160" y="0"/>
                  </a:cubicBezTo>
                  <a:lnTo>
                    <a:pt x="1640" y="0"/>
                  </a:ln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59">
              <a:extLst>
                <a:ext uri="{FF2B5EF4-FFF2-40B4-BE49-F238E27FC236}">
                  <a16:creationId xmlns:a16="http://schemas.microsoft.com/office/drawing/2014/main" id="{FF32D4CB-E13D-08B1-AA47-B255AFDDBB06}"/>
                </a:ext>
              </a:extLst>
            </p:cNvPr>
            <p:cNvSpPr>
              <a:spLocks/>
            </p:cNvSpPr>
            <p:nvPr/>
          </p:nvSpPr>
          <p:spPr bwMode="auto">
            <a:xfrm>
              <a:off x="3903" y="1781"/>
              <a:ext cx="408" cy="396"/>
            </a:xfrm>
            <a:custGeom>
              <a:avLst/>
              <a:gdLst>
                <a:gd name="T0" fmla="*/ 0 w 340"/>
                <a:gd name="T1" fmla="*/ 64 h 330"/>
                <a:gd name="T2" fmla="*/ 77 w 340"/>
                <a:gd name="T3" fmla="*/ 28 h 330"/>
                <a:gd name="T4" fmla="*/ 130 w 340"/>
                <a:gd name="T5" fmla="*/ 19 h 330"/>
                <a:gd name="T6" fmla="*/ 194 w 340"/>
                <a:gd name="T7" fmla="*/ 12 h 330"/>
                <a:gd name="T8" fmla="*/ 251 w 340"/>
                <a:gd name="T9" fmla="*/ 24 h 330"/>
                <a:gd name="T10" fmla="*/ 325 w 340"/>
                <a:gd name="T11" fmla="*/ 31 h 330"/>
                <a:gd name="T12" fmla="*/ 373 w 340"/>
                <a:gd name="T13" fmla="*/ 59 h 330"/>
                <a:gd name="T14" fmla="*/ 422 w 340"/>
                <a:gd name="T15" fmla="*/ 72 h 330"/>
                <a:gd name="T16" fmla="*/ 452 w 340"/>
                <a:gd name="T17" fmla="*/ 139 h 330"/>
                <a:gd name="T18" fmla="*/ 473 w 340"/>
                <a:gd name="T19" fmla="*/ 224 h 330"/>
                <a:gd name="T20" fmla="*/ 451 w 340"/>
                <a:gd name="T21" fmla="*/ 305 h 330"/>
                <a:gd name="T22" fmla="*/ 362 w 340"/>
                <a:gd name="T23" fmla="*/ 427 h 330"/>
                <a:gd name="T24" fmla="*/ 316 w 340"/>
                <a:gd name="T25" fmla="*/ 359 h 330"/>
                <a:gd name="T26" fmla="*/ 325 w 340"/>
                <a:gd name="T27" fmla="*/ 137 h 330"/>
                <a:gd name="T28" fmla="*/ 0 w 340"/>
                <a:gd name="T29" fmla="*/ 64 h 3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0" h="330">
                  <a:moveTo>
                    <a:pt x="0" y="44"/>
                  </a:moveTo>
                  <a:cubicBezTo>
                    <a:pt x="0" y="44"/>
                    <a:pt x="33" y="16"/>
                    <a:pt x="53" y="19"/>
                  </a:cubicBezTo>
                  <a:cubicBezTo>
                    <a:pt x="74" y="22"/>
                    <a:pt x="66" y="7"/>
                    <a:pt x="90" y="13"/>
                  </a:cubicBezTo>
                  <a:cubicBezTo>
                    <a:pt x="114" y="19"/>
                    <a:pt x="114" y="0"/>
                    <a:pt x="135" y="8"/>
                  </a:cubicBezTo>
                  <a:cubicBezTo>
                    <a:pt x="156" y="16"/>
                    <a:pt x="150" y="19"/>
                    <a:pt x="174" y="17"/>
                  </a:cubicBezTo>
                  <a:cubicBezTo>
                    <a:pt x="199" y="15"/>
                    <a:pt x="215" y="8"/>
                    <a:pt x="226" y="22"/>
                  </a:cubicBezTo>
                  <a:cubicBezTo>
                    <a:pt x="237" y="35"/>
                    <a:pt x="239" y="41"/>
                    <a:pt x="259" y="41"/>
                  </a:cubicBezTo>
                  <a:cubicBezTo>
                    <a:pt x="278" y="41"/>
                    <a:pt x="288" y="23"/>
                    <a:pt x="293" y="50"/>
                  </a:cubicBezTo>
                  <a:cubicBezTo>
                    <a:pt x="299" y="77"/>
                    <a:pt x="302" y="89"/>
                    <a:pt x="314" y="97"/>
                  </a:cubicBezTo>
                  <a:cubicBezTo>
                    <a:pt x="326" y="104"/>
                    <a:pt x="340" y="139"/>
                    <a:pt x="328" y="156"/>
                  </a:cubicBezTo>
                  <a:cubicBezTo>
                    <a:pt x="316" y="172"/>
                    <a:pt x="337" y="189"/>
                    <a:pt x="313" y="212"/>
                  </a:cubicBezTo>
                  <a:cubicBezTo>
                    <a:pt x="289" y="234"/>
                    <a:pt x="252" y="265"/>
                    <a:pt x="252" y="297"/>
                  </a:cubicBezTo>
                  <a:cubicBezTo>
                    <a:pt x="251" y="330"/>
                    <a:pt x="219" y="249"/>
                    <a:pt x="219" y="249"/>
                  </a:cubicBezTo>
                  <a:cubicBezTo>
                    <a:pt x="226" y="95"/>
                    <a:pt x="226" y="95"/>
                    <a:pt x="226" y="95"/>
                  </a:cubicBezTo>
                  <a:lnTo>
                    <a:pt x="0" y="44"/>
                  </a:lnTo>
                  <a:close/>
                </a:path>
              </a:pathLst>
            </a:custGeom>
            <a:solidFill>
              <a:srgbClr val="D5628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60">
              <a:extLst>
                <a:ext uri="{FF2B5EF4-FFF2-40B4-BE49-F238E27FC236}">
                  <a16:creationId xmlns:a16="http://schemas.microsoft.com/office/drawing/2014/main" id="{041A3943-DBDF-363B-77DC-D2208D52A2AA}"/>
                </a:ext>
              </a:extLst>
            </p:cNvPr>
            <p:cNvSpPr>
              <a:spLocks/>
            </p:cNvSpPr>
            <p:nvPr/>
          </p:nvSpPr>
          <p:spPr bwMode="auto">
            <a:xfrm>
              <a:off x="3699" y="1722"/>
              <a:ext cx="335" cy="1068"/>
            </a:xfrm>
            <a:custGeom>
              <a:avLst/>
              <a:gdLst>
                <a:gd name="T0" fmla="*/ 294 w 279"/>
                <a:gd name="T1" fmla="*/ 1257 h 889"/>
                <a:gd name="T2" fmla="*/ 192 w 279"/>
                <a:gd name="T3" fmla="*/ 609 h 889"/>
                <a:gd name="T4" fmla="*/ 257 w 279"/>
                <a:gd name="T5" fmla="*/ 8 h 889"/>
                <a:gd name="T6" fmla="*/ 361 w 279"/>
                <a:gd name="T7" fmla="*/ 115 h 889"/>
                <a:gd name="T8" fmla="*/ 323 w 279"/>
                <a:gd name="T9" fmla="*/ 136 h 889"/>
                <a:gd name="T10" fmla="*/ 263 w 279"/>
                <a:gd name="T11" fmla="*/ 42 h 889"/>
                <a:gd name="T12" fmla="*/ 152 w 279"/>
                <a:gd name="T13" fmla="*/ 386 h 889"/>
                <a:gd name="T14" fmla="*/ 343 w 279"/>
                <a:gd name="T15" fmla="*/ 1283 h 889"/>
                <a:gd name="T16" fmla="*/ 294 w 279"/>
                <a:gd name="T17" fmla="*/ 1257 h 8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 h="889">
                  <a:moveTo>
                    <a:pt x="204" y="871"/>
                  </a:moveTo>
                  <a:cubicBezTo>
                    <a:pt x="204" y="871"/>
                    <a:pt x="267" y="689"/>
                    <a:pt x="133" y="422"/>
                  </a:cubicBezTo>
                  <a:cubicBezTo>
                    <a:pt x="0" y="155"/>
                    <a:pt x="146" y="11"/>
                    <a:pt x="178" y="6"/>
                  </a:cubicBezTo>
                  <a:cubicBezTo>
                    <a:pt x="211" y="0"/>
                    <a:pt x="234" y="31"/>
                    <a:pt x="251" y="80"/>
                  </a:cubicBezTo>
                  <a:cubicBezTo>
                    <a:pt x="224" y="94"/>
                    <a:pt x="224" y="94"/>
                    <a:pt x="224" y="94"/>
                  </a:cubicBezTo>
                  <a:cubicBezTo>
                    <a:pt x="224" y="94"/>
                    <a:pt x="207" y="27"/>
                    <a:pt x="182" y="29"/>
                  </a:cubicBezTo>
                  <a:cubicBezTo>
                    <a:pt x="157" y="31"/>
                    <a:pt x="90" y="123"/>
                    <a:pt x="106" y="267"/>
                  </a:cubicBezTo>
                  <a:cubicBezTo>
                    <a:pt x="123" y="411"/>
                    <a:pt x="279" y="516"/>
                    <a:pt x="238" y="889"/>
                  </a:cubicBezTo>
                  <a:lnTo>
                    <a:pt x="204" y="871"/>
                  </a:lnTo>
                  <a:close/>
                </a:path>
              </a:pathLst>
            </a:custGeom>
            <a:solidFill>
              <a:srgbClr val="F1D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Oval 161">
              <a:extLst>
                <a:ext uri="{FF2B5EF4-FFF2-40B4-BE49-F238E27FC236}">
                  <a16:creationId xmlns:a16="http://schemas.microsoft.com/office/drawing/2014/main" id="{882E7EA3-3101-90D9-1980-964360095C63}"/>
                </a:ext>
              </a:extLst>
            </p:cNvPr>
            <p:cNvSpPr>
              <a:spLocks noChangeArrowheads="1"/>
            </p:cNvSpPr>
            <p:nvPr/>
          </p:nvSpPr>
          <p:spPr bwMode="auto">
            <a:xfrm>
              <a:off x="3780" y="2738"/>
              <a:ext cx="279" cy="405"/>
            </a:xfrm>
            <a:prstGeom prst="ellipse">
              <a:avLst/>
            </a:prstGeom>
            <a:solidFill>
              <a:srgbClr val="E9C8BE"/>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5" name="Freeform 162">
              <a:extLst>
                <a:ext uri="{FF2B5EF4-FFF2-40B4-BE49-F238E27FC236}">
                  <a16:creationId xmlns:a16="http://schemas.microsoft.com/office/drawing/2014/main" id="{59AB3223-1C31-8771-6336-FC63DED666A2}"/>
                </a:ext>
              </a:extLst>
            </p:cNvPr>
            <p:cNvSpPr>
              <a:spLocks/>
            </p:cNvSpPr>
            <p:nvPr/>
          </p:nvSpPr>
          <p:spPr bwMode="auto">
            <a:xfrm>
              <a:off x="3819" y="2692"/>
              <a:ext cx="296" cy="363"/>
            </a:xfrm>
            <a:custGeom>
              <a:avLst/>
              <a:gdLst>
                <a:gd name="T0" fmla="*/ 6 w 246"/>
                <a:gd name="T1" fmla="*/ 121 h 302"/>
                <a:gd name="T2" fmla="*/ 19 w 246"/>
                <a:gd name="T3" fmla="*/ 150 h 302"/>
                <a:gd name="T4" fmla="*/ 123 w 246"/>
                <a:gd name="T5" fmla="*/ 162 h 302"/>
                <a:gd name="T6" fmla="*/ 215 w 246"/>
                <a:gd name="T7" fmla="*/ 120 h 302"/>
                <a:gd name="T8" fmla="*/ 268 w 246"/>
                <a:gd name="T9" fmla="*/ 222 h 302"/>
                <a:gd name="T10" fmla="*/ 277 w 246"/>
                <a:gd name="T11" fmla="*/ 305 h 302"/>
                <a:gd name="T12" fmla="*/ 259 w 246"/>
                <a:gd name="T13" fmla="*/ 436 h 302"/>
                <a:gd name="T14" fmla="*/ 297 w 246"/>
                <a:gd name="T15" fmla="*/ 380 h 302"/>
                <a:gd name="T16" fmla="*/ 332 w 246"/>
                <a:gd name="T17" fmla="*/ 263 h 302"/>
                <a:gd name="T18" fmla="*/ 288 w 246"/>
                <a:gd name="T19" fmla="*/ 150 h 302"/>
                <a:gd name="T20" fmla="*/ 239 w 246"/>
                <a:gd name="T21" fmla="*/ 56 h 302"/>
                <a:gd name="T22" fmla="*/ 113 w 246"/>
                <a:gd name="T23" fmla="*/ 17 h 302"/>
                <a:gd name="T24" fmla="*/ 6 w 246"/>
                <a:gd name="T25" fmla="*/ 121 h 3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46" h="302">
                  <a:moveTo>
                    <a:pt x="4" y="84"/>
                  </a:moveTo>
                  <a:cubicBezTo>
                    <a:pt x="4" y="84"/>
                    <a:pt x="0" y="101"/>
                    <a:pt x="13" y="104"/>
                  </a:cubicBezTo>
                  <a:cubicBezTo>
                    <a:pt x="36" y="109"/>
                    <a:pt x="71" y="132"/>
                    <a:pt x="85" y="112"/>
                  </a:cubicBezTo>
                  <a:cubicBezTo>
                    <a:pt x="98" y="92"/>
                    <a:pt x="136" y="63"/>
                    <a:pt x="149" y="83"/>
                  </a:cubicBezTo>
                  <a:cubicBezTo>
                    <a:pt x="161" y="103"/>
                    <a:pt x="166" y="142"/>
                    <a:pt x="185" y="154"/>
                  </a:cubicBezTo>
                  <a:cubicBezTo>
                    <a:pt x="204" y="167"/>
                    <a:pt x="176" y="196"/>
                    <a:pt x="191" y="211"/>
                  </a:cubicBezTo>
                  <a:cubicBezTo>
                    <a:pt x="206" y="226"/>
                    <a:pt x="179" y="302"/>
                    <a:pt x="179" y="302"/>
                  </a:cubicBezTo>
                  <a:cubicBezTo>
                    <a:pt x="179" y="302"/>
                    <a:pt x="201" y="294"/>
                    <a:pt x="205" y="263"/>
                  </a:cubicBezTo>
                  <a:cubicBezTo>
                    <a:pt x="208" y="231"/>
                    <a:pt x="246" y="219"/>
                    <a:pt x="229" y="182"/>
                  </a:cubicBezTo>
                  <a:cubicBezTo>
                    <a:pt x="209" y="136"/>
                    <a:pt x="220" y="128"/>
                    <a:pt x="199" y="104"/>
                  </a:cubicBezTo>
                  <a:cubicBezTo>
                    <a:pt x="172" y="71"/>
                    <a:pt x="195" y="46"/>
                    <a:pt x="165" y="39"/>
                  </a:cubicBezTo>
                  <a:cubicBezTo>
                    <a:pt x="135" y="31"/>
                    <a:pt x="107" y="0"/>
                    <a:pt x="78" y="12"/>
                  </a:cubicBezTo>
                  <a:cubicBezTo>
                    <a:pt x="49" y="25"/>
                    <a:pt x="33" y="88"/>
                    <a:pt x="4" y="84"/>
                  </a:cubicBezTo>
                  <a:close/>
                </a:path>
              </a:pathLst>
            </a:custGeom>
            <a:solidFill>
              <a:srgbClr val="E4B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63">
              <a:extLst>
                <a:ext uri="{FF2B5EF4-FFF2-40B4-BE49-F238E27FC236}">
                  <a16:creationId xmlns:a16="http://schemas.microsoft.com/office/drawing/2014/main" id="{DF8AE93E-8EDA-16B1-4B88-2A2DE38A687B}"/>
                </a:ext>
              </a:extLst>
            </p:cNvPr>
            <p:cNvSpPr>
              <a:spLocks/>
            </p:cNvSpPr>
            <p:nvPr/>
          </p:nvSpPr>
          <p:spPr bwMode="auto">
            <a:xfrm>
              <a:off x="3847" y="2886"/>
              <a:ext cx="206" cy="261"/>
            </a:xfrm>
            <a:custGeom>
              <a:avLst/>
              <a:gdLst>
                <a:gd name="T0" fmla="*/ 212 w 172"/>
                <a:gd name="T1" fmla="*/ 212 h 218"/>
                <a:gd name="T2" fmla="*/ 55 w 172"/>
                <a:gd name="T3" fmla="*/ 285 h 218"/>
                <a:gd name="T4" fmla="*/ 56 w 172"/>
                <a:gd name="T5" fmla="*/ 135 h 218"/>
                <a:gd name="T6" fmla="*/ 187 w 172"/>
                <a:gd name="T7" fmla="*/ 28 h 218"/>
                <a:gd name="T8" fmla="*/ 212 w 172"/>
                <a:gd name="T9" fmla="*/ 212 h 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2" h="218">
                  <a:moveTo>
                    <a:pt x="148" y="148"/>
                  </a:moveTo>
                  <a:cubicBezTo>
                    <a:pt x="124" y="195"/>
                    <a:pt x="75" y="218"/>
                    <a:pt x="38" y="199"/>
                  </a:cubicBezTo>
                  <a:cubicBezTo>
                    <a:pt x="0" y="181"/>
                    <a:pt x="16" y="141"/>
                    <a:pt x="39" y="94"/>
                  </a:cubicBezTo>
                  <a:cubicBezTo>
                    <a:pt x="63" y="47"/>
                    <a:pt x="92" y="0"/>
                    <a:pt x="130" y="19"/>
                  </a:cubicBezTo>
                  <a:cubicBezTo>
                    <a:pt x="167" y="37"/>
                    <a:pt x="172" y="100"/>
                    <a:pt x="148" y="148"/>
                  </a:cubicBezTo>
                  <a:close/>
                </a:path>
              </a:pathLst>
            </a:custGeom>
            <a:solidFill>
              <a:srgbClr val="EDCD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64">
              <a:extLst>
                <a:ext uri="{FF2B5EF4-FFF2-40B4-BE49-F238E27FC236}">
                  <a16:creationId xmlns:a16="http://schemas.microsoft.com/office/drawing/2014/main" id="{366DA065-0808-2EC2-1E08-F29AA3CC3365}"/>
                </a:ext>
              </a:extLst>
            </p:cNvPr>
            <p:cNvSpPr>
              <a:spLocks/>
            </p:cNvSpPr>
            <p:nvPr/>
          </p:nvSpPr>
          <p:spPr bwMode="auto">
            <a:xfrm>
              <a:off x="3894" y="3006"/>
              <a:ext cx="140" cy="167"/>
            </a:xfrm>
            <a:custGeom>
              <a:avLst/>
              <a:gdLst>
                <a:gd name="T0" fmla="*/ 0 w 117"/>
                <a:gd name="T1" fmla="*/ 129 h 139"/>
                <a:gd name="T2" fmla="*/ 168 w 117"/>
                <a:gd name="T3" fmla="*/ 0 h 139"/>
                <a:gd name="T4" fmla="*/ 0 w 117"/>
                <a:gd name="T5" fmla="*/ 126 h 139"/>
                <a:gd name="T6" fmla="*/ 0 60000 65536"/>
                <a:gd name="T7" fmla="*/ 0 60000 65536"/>
                <a:gd name="T8" fmla="*/ 0 60000 65536"/>
              </a:gdLst>
              <a:ahLst/>
              <a:cxnLst>
                <a:cxn ang="T6">
                  <a:pos x="T0" y="T1"/>
                </a:cxn>
                <a:cxn ang="T7">
                  <a:pos x="T2" y="T3"/>
                </a:cxn>
                <a:cxn ang="T8">
                  <a:pos x="T4" y="T5"/>
                </a:cxn>
              </a:cxnLst>
              <a:rect l="0" t="0" r="r" b="b"/>
              <a:pathLst>
                <a:path w="117" h="139">
                  <a:moveTo>
                    <a:pt x="0" y="89"/>
                  </a:moveTo>
                  <a:cubicBezTo>
                    <a:pt x="0" y="89"/>
                    <a:pt x="81" y="139"/>
                    <a:pt x="117" y="0"/>
                  </a:cubicBezTo>
                  <a:cubicBezTo>
                    <a:pt x="117" y="0"/>
                    <a:pt x="85" y="108"/>
                    <a:pt x="0" y="87"/>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65">
              <a:extLst>
                <a:ext uri="{FF2B5EF4-FFF2-40B4-BE49-F238E27FC236}">
                  <a16:creationId xmlns:a16="http://schemas.microsoft.com/office/drawing/2014/main" id="{5B2BDA32-C498-8ADE-65E1-79BD7CAFB3BF}"/>
                </a:ext>
              </a:extLst>
            </p:cNvPr>
            <p:cNvSpPr>
              <a:spLocks/>
            </p:cNvSpPr>
            <p:nvPr/>
          </p:nvSpPr>
          <p:spPr bwMode="auto">
            <a:xfrm>
              <a:off x="3810" y="2683"/>
              <a:ext cx="307" cy="371"/>
            </a:xfrm>
            <a:custGeom>
              <a:avLst/>
              <a:gdLst>
                <a:gd name="T0" fmla="*/ 34 w 256"/>
                <a:gd name="T1" fmla="*/ 64 h 309"/>
                <a:gd name="T2" fmla="*/ 34 w 256"/>
                <a:gd name="T3" fmla="*/ 150 h 309"/>
                <a:gd name="T4" fmla="*/ 137 w 256"/>
                <a:gd name="T5" fmla="*/ 161 h 309"/>
                <a:gd name="T6" fmla="*/ 229 w 256"/>
                <a:gd name="T7" fmla="*/ 120 h 309"/>
                <a:gd name="T8" fmla="*/ 284 w 256"/>
                <a:gd name="T9" fmla="*/ 222 h 309"/>
                <a:gd name="T10" fmla="*/ 295 w 256"/>
                <a:gd name="T11" fmla="*/ 301 h 309"/>
                <a:gd name="T12" fmla="*/ 270 w 256"/>
                <a:gd name="T13" fmla="*/ 445 h 309"/>
                <a:gd name="T14" fmla="*/ 319 w 256"/>
                <a:gd name="T15" fmla="*/ 390 h 309"/>
                <a:gd name="T16" fmla="*/ 344 w 256"/>
                <a:gd name="T17" fmla="*/ 263 h 309"/>
                <a:gd name="T18" fmla="*/ 315 w 256"/>
                <a:gd name="T19" fmla="*/ 144 h 309"/>
                <a:gd name="T20" fmla="*/ 252 w 256"/>
                <a:gd name="T21" fmla="*/ 56 h 309"/>
                <a:gd name="T22" fmla="*/ 127 w 256"/>
                <a:gd name="T23" fmla="*/ 17 h 309"/>
                <a:gd name="T24" fmla="*/ 34 w 256"/>
                <a:gd name="T25" fmla="*/ 64 h 3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56" h="309">
                  <a:moveTo>
                    <a:pt x="23" y="44"/>
                  </a:moveTo>
                  <a:cubicBezTo>
                    <a:pt x="5" y="41"/>
                    <a:pt x="0" y="97"/>
                    <a:pt x="23" y="104"/>
                  </a:cubicBezTo>
                  <a:cubicBezTo>
                    <a:pt x="46" y="112"/>
                    <a:pt x="81" y="132"/>
                    <a:pt x="95" y="112"/>
                  </a:cubicBezTo>
                  <a:cubicBezTo>
                    <a:pt x="108" y="92"/>
                    <a:pt x="146" y="63"/>
                    <a:pt x="159" y="83"/>
                  </a:cubicBezTo>
                  <a:cubicBezTo>
                    <a:pt x="171" y="103"/>
                    <a:pt x="179" y="142"/>
                    <a:pt x="198" y="154"/>
                  </a:cubicBezTo>
                  <a:cubicBezTo>
                    <a:pt x="217" y="167"/>
                    <a:pt x="190" y="194"/>
                    <a:pt x="205" y="209"/>
                  </a:cubicBezTo>
                  <a:cubicBezTo>
                    <a:pt x="220" y="224"/>
                    <a:pt x="188" y="309"/>
                    <a:pt x="188" y="309"/>
                  </a:cubicBezTo>
                  <a:cubicBezTo>
                    <a:pt x="188" y="309"/>
                    <a:pt x="218" y="303"/>
                    <a:pt x="222" y="271"/>
                  </a:cubicBezTo>
                  <a:cubicBezTo>
                    <a:pt x="225" y="240"/>
                    <a:pt x="256" y="219"/>
                    <a:pt x="239" y="182"/>
                  </a:cubicBezTo>
                  <a:cubicBezTo>
                    <a:pt x="223" y="146"/>
                    <a:pt x="247" y="133"/>
                    <a:pt x="219" y="100"/>
                  </a:cubicBezTo>
                  <a:cubicBezTo>
                    <a:pt x="192" y="68"/>
                    <a:pt x="205" y="46"/>
                    <a:pt x="175" y="39"/>
                  </a:cubicBezTo>
                  <a:cubicBezTo>
                    <a:pt x="145" y="31"/>
                    <a:pt x="117" y="0"/>
                    <a:pt x="88" y="12"/>
                  </a:cubicBezTo>
                  <a:cubicBezTo>
                    <a:pt x="59" y="25"/>
                    <a:pt x="52" y="48"/>
                    <a:pt x="23" y="44"/>
                  </a:cubicBezTo>
                  <a:close/>
                </a:path>
              </a:pathLst>
            </a:custGeom>
            <a:solidFill>
              <a:srgbClr val="E5BB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66">
              <a:extLst>
                <a:ext uri="{FF2B5EF4-FFF2-40B4-BE49-F238E27FC236}">
                  <a16:creationId xmlns:a16="http://schemas.microsoft.com/office/drawing/2014/main" id="{09EE6918-6B01-8F91-8CFD-00A9BF0A4F76}"/>
                </a:ext>
              </a:extLst>
            </p:cNvPr>
            <p:cNvSpPr>
              <a:spLocks/>
            </p:cNvSpPr>
            <p:nvPr/>
          </p:nvSpPr>
          <p:spPr bwMode="auto">
            <a:xfrm>
              <a:off x="3854" y="2746"/>
              <a:ext cx="31" cy="59"/>
            </a:xfrm>
            <a:custGeom>
              <a:avLst/>
              <a:gdLst>
                <a:gd name="T0" fmla="*/ 0 w 26"/>
                <a:gd name="T1" fmla="*/ 0 h 49"/>
                <a:gd name="T2" fmla="*/ 37 w 26"/>
                <a:gd name="T3" fmla="*/ 71 h 49"/>
                <a:gd name="T4" fmla="*/ 0 60000 65536"/>
                <a:gd name="T5" fmla="*/ 0 60000 65536"/>
              </a:gdLst>
              <a:ahLst/>
              <a:cxnLst>
                <a:cxn ang="T4">
                  <a:pos x="T0" y="T1"/>
                </a:cxn>
                <a:cxn ang="T5">
                  <a:pos x="T2" y="T3"/>
                </a:cxn>
              </a:cxnLst>
              <a:rect l="0" t="0" r="r" b="b"/>
              <a:pathLst>
                <a:path w="26" h="49">
                  <a:moveTo>
                    <a:pt x="0" y="0"/>
                  </a:moveTo>
                  <a:cubicBezTo>
                    <a:pt x="20" y="7"/>
                    <a:pt x="26" y="30"/>
                    <a:pt x="26" y="49"/>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67">
              <a:extLst>
                <a:ext uri="{FF2B5EF4-FFF2-40B4-BE49-F238E27FC236}">
                  <a16:creationId xmlns:a16="http://schemas.microsoft.com/office/drawing/2014/main" id="{C2C22D5E-4B09-4155-CE19-227FF2626D81}"/>
                </a:ext>
              </a:extLst>
            </p:cNvPr>
            <p:cNvSpPr>
              <a:spLocks/>
            </p:cNvSpPr>
            <p:nvPr/>
          </p:nvSpPr>
          <p:spPr bwMode="auto">
            <a:xfrm>
              <a:off x="3947" y="2734"/>
              <a:ext cx="46" cy="41"/>
            </a:xfrm>
            <a:custGeom>
              <a:avLst/>
              <a:gdLst>
                <a:gd name="T0" fmla="*/ 54 w 39"/>
                <a:gd name="T1" fmla="*/ 23 h 34"/>
                <a:gd name="T2" fmla="*/ 0 w 39"/>
                <a:gd name="T3" fmla="*/ 49 h 34"/>
                <a:gd name="T4" fmla="*/ 0 60000 65536"/>
                <a:gd name="T5" fmla="*/ 0 60000 65536"/>
              </a:gdLst>
              <a:ahLst/>
              <a:cxnLst>
                <a:cxn ang="T4">
                  <a:pos x="T0" y="T1"/>
                </a:cxn>
                <a:cxn ang="T5">
                  <a:pos x="T2" y="T3"/>
                </a:cxn>
              </a:cxnLst>
              <a:rect l="0" t="0" r="r" b="b"/>
              <a:pathLst>
                <a:path w="39" h="34">
                  <a:moveTo>
                    <a:pt x="39" y="16"/>
                  </a:moveTo>
                  <a:cubicBezTo>
                    <a:pt x="24" y="0"/>
                    <a:pt x="5" y="20"/>
                    <a:pt x="0" y="34"/>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68">
              <a:extLst>
                <a:ext uri="{FF2B5EF4-FFF2-40B4-BE49-F238E27FC236}">
                  <a16:creationId xmlns:a16="http://schemas.microsoft.com/office/drawing/2014/main" id="{76EF5EEE-B318-755F-09D6-357D3CD682E9}"/>
                </a:ext>
              </a:extLst>
            </p:cNvPr>
            <p:cNvSpPr>
              <a:spLocks/>
            </p:cNvSpPr>
            <p:nvPr/>
          </p:nvSpPr>
          <p:spPr bwMode="auto">
            <a:xfrm>
              <a:off x="3882" y="2752"/>
              <a:ext cx="47" cy="29"/>
            </a:xfrm>
            <a:custGeom>
              <a:avLst/>
              <a:gdLst>
                <a:gd name="T0" fmla="*/ 1 w 39"/>
                <a:gd name="T1" fmla="*/ 35 h 24"/>
                <a:gd name="T2" fmla="*/ 20 w 39"/>
                <a:gd name="T3" fmla="*/ 10 h 24"/>
                <a:gd name="T4" fmla="*/ 41 w 39"/>
                <a:gd name="T5" fmla="*/ 2 h 24"/>
                <a:gd name="T6" fmla="*/ 57 w 39"/>
                <a:gd name="T7" fmla="*/ 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24">
                  <a:moveTo>
                    <a:pt x="1" y="24"/>
                  </a:moveTo>
                  <a:cubicBezTo>
                    <a:pt x="0" y="16"/>
                    <a:pt x="8" y="10"/>
                    <a:pt x="14" y="7"/>
                  </a:cubicBezTo>
                  <a:cubicBezTo>
                    <a:pt x="19" y="5"/>
                    <a:pt x="23" y="3"/>
                    <a:pt x="28" y="2"/>
                  </a:cubicBezTo>
                  <a:cubicBezTo>
                    <a:pt x="31" y="2"/>
                    <a:pt x="36" y="4"/>
                    <a:pt x="39"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169">
              <a:extLst>
                <a:ext uri="{FF2B5EF4-FFF2-40B4-BE49-F238E27FC236}">
                  <a16:creationId xmlns:a16="http://schemas.microsoft.com/office/drawing/2014/main" id="{1288EA0C-DCC9-F882-7DC3-F0383013800D}"/>
                </a:ext>
              </a:extLst>
            </p:cNvPr>
            <p:cNvSpPr>
              <a:spLocks/>
            </p:cNvSpPr>
            <p:nvPr/>
          </p:nvSpPr>
          <p:spPr bwMode="auto">
            <a:xfrm>
              <a:off x="3933" y="2734"/>
              <a:ext cx="38" cy="14"/>
            </a:xfrm>
            <a:custGeom>
              <a:avLst/>
              <a:gdLst>
                <a:gd name="T0" fmla="*/ 47 w 31"/>
                <a:gd name="T1" fmla="*/ 18 h 11"/>
                <a:gd name="T2" fmla="*/ 26 w 31"/>
                <a:gd name="T3" fmla="*/ 5 h 11"/>
                <a:gd name="T4" fmla="*/ 0 w 31"/>
                <a:gd name="T5" fmla="*/ 0 h 11"/>
                <a:gd name="T6" fmla="*/ 0 60000 65536"/>
                <a:gd name="T7" fmla="*/ 0 60000 65536"/>
                <a:gd name="T8" fmla="*/ 0 60000 65536"/>
              </a:gdLst>
              <a:ahLst/>
              <a:cxnLst>
                <a:cxn ang="T6">
                  <a:pos x="T0" y="T1"/>
                </a:cxn>
                <a:cxn ang="T7">
                  <a:pos x="T2" y="T3"/>
                </a:cxn>
                <a:cxn ang="T8">
                  <a:pos x="T4" y="T5"/>
                </a:cxn>
              </a:cxnLst>
              <a:rect l="0" t="0" r="r" b="b"/>
              <a:pathLst>
                <a:path w="31" h="11">
                  <a:moveTo>
                    <a:pt x="31" y="11"/>
                  </a:moveTo>
                  <a:cubicBezTo>
                    <a:pt x="26" y="10"/>
                    <a:pt x="22" y="5"/>
                    <a:pt x="17" y="3"/>
                  </a:cubicBezTo>
                  <a:cubicBezTo>
                    <a:pt x="11" y="0"/>
                    <a:pt x="7" y="0"/>
                    <a:pt x="0"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170">
              <a:extLst>
                <a:ext uri="{FF2B5EF4-FFF2-40B4-BE49-F238E27FC236}">
                  <a16:creationId xmlns:a16="http://schemas.microsoft.com/office/drawing/2014/main" id="{D1467B51-1763-CE60-F023-8FD383FB1E0F}"/>
                </a:ext>
              </a:extLst>
            </p:cNvPr>
            <p:cNvSpPr>
              <a:spLocks/>
            </p:cNvSpPr>
            <p:nvPr/>
          </p:nvSpPr>
          <p:spPr bwMode="auto">
            <a:xfrm>
              <a:off x="4028" y="2806"/>
              <a:ext cx="41" cy="71"/>
            </a:xfrm>
            <a:custGeom>
              <a:avLst/>
              <a:gdLst>
                <a:gd name="T0" fmla="*/ 0 w 34"/>
                <a:gd name="T1" fmla="*/ 0 h 59"/>
                <a:gd name="T2" fmla="*/ 22 w 34"/>
                <a:gd name="T3" fmla="*/ 47 h 59"/>
                <a:gd name="T4" fmla="*/ 48 w 34"/>
                <a:gd name="T5" fmla="*/ 85 h 59"/>
                <a:gd name="T6" fmla="*/ 0 60000 65536"/>
                <a:gd name="T7" fmla="*/ 0 60000 65536"/>
                <a:gd name="T8" fmla="*/ 0 60000 65536"/>
              </a:gdLst>
              <a:ahLst/>
              <a:cxnLst>
                <a:cxn ang="T6">
                  <a:pos x="T0" y="T1"/>
                </a:cxn>
                <a:cxn ang="T7">
                  <a:pos x="T2" y="T3"/>
                </a:cxn>
                <a:cxn ang="T8">
                  <a:pos x="T4" y="T5"/>
                </a:cxn>
              </a:cxnLst>
              <a:rect l="0" t="0" r="r" b="b"/>
              <a:pathLst>
                <a:path w="34" h="59">
                  <a:moveTo>
                    <a:pt x="0" y="0"/>
                  </a:moveTo>
                  <a:cubicBezTo>
                    <a:pt x="0" y="14"/>
                    <a:pt x="6" y="24"/>
                    <a:pt x="15" y="32"/>
                  </a:cubicBezTo>
                  <a:cubicBezTo>
                    <a:pt x="24" y="39"/>
                    <a:pt x="34" y="48"/>
                    <a:pt x="33" y="59"/>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171">
              <a:extLst>
                <a:ext uri="{FF2B5EF4-FFF2-40B4-BE49-F238E27FC236}">
                  <a16:creationId xmlns:a16="http://schemas.microsoft.com/office/drawing/2014/main" id="{16554BCC-43CA-8E68-C2C4-A6F76616B40E}"/>
                </a:ext>
              </a:extLst>
            </p:cNvPr>
            <p:cNvSpPr>
              <a:spLocks/>
            </p:cNvSpPr>
            <p:nvPr/>
          </p:nvSpPr>
          <p:spPr bwMode="auto">
            <a:xfrm>
              <a:off x="3900" y="2706"/>
              <a:ext cx="54" cy="20"/>
            </a:xfrm>
            <a:custGeom>
              <a:avLst/>
              <a:gdLst>
                <a:gd name="T0" fmla="*/ 65 w 45"/>
                <a:gd name="T1" fmla="*/ 6 h 17"/>
                <a:gd name="T2" fmla="*/ 26 w 45"/>
                <a:gd name="T3" fmla="*/ 5 h 17"/>
                <a:gd name="T4" fmla="*/ 0 w 45"/>
                <a:gd name="T5" fmla="*/ 24 h 17"/>
                <a:gd name="T6" fmla="*/ 0 60000 65536"/>
                <a:gd name="T7" fmla="*/ 0 60000 65536"/>
                <a:gd name="T8" fmla="*/ 0 60000 65536"/>
              </a:gdLst>
              <a:ahLst/>
              <a:cxnLst>
                <a:cxn ang="T6">
                  <a:pos x="T0" y="T1"/>
                </a:cxn>
                <a:cxn ang="T7">
                  <a:pos x="T2" y="T3"/>
                </a:cxn>
                <a:cxn ang="T8">
                  <a:pos x="T4" y="T5"/>
                </a:cxn>
              </a:cxnLst>
              <a:rect l="0" t="0" r="r" b="b"/>
              <a:pathLst>
                <a:path w="45" h="17">
                  <a:moveTo>
                    <a:pt x="45" y="4"/>
                  </a:moveTo>
                  <a:cubicBezTo>
                    <a:pt x="36" y="5"/>
                    <a:pt x="28" y="0"/>
                    <a:pt x="18" y="3"/>
                  </a:cubicBezTo>
                  <a:cubicBezTo>
                    <a:pt x="11" y="5"/>
                    <a:pt x="5" y="13"/>
                    <a:pt x="0" y="17"/>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Freeform 172">
              <a:extLst>
                <a:ext uri="{FF2B5EF4-FFF2-40B4-BE49-F238E27FC236}">
                  <a16:creationId xmlns:a16="http://schemas.microsoft.com/office/drawing/2014/main" id="{012BAEF4-145B-5ECA-CF41-76B818132419}"/>
                </a:ext>
              </a:extLst>
            </p:cNvPr>
            <p:cNvSpPr>
              <a:spLocks/>
            </p:cNvSpPr>
            <p:nvPr/>
          </p:nvSpPr>
          <p:spPr bwMode="auto">
            <a:xfrm>
              <a:off x="3835" y="2757"/>
              <a:ext cx="37" cy="25"/>
            </a:xfrm>
            <a:custGeom>
              <a:avLst/>
              <a:gdLst>
                <a:gd name="T0" fmla="*/ 44 w 31"/>
                <a:gd name="T1" fmla="*/ 1 h 21"/>
                <a:gd name="T2" fmla="*/ 14 w 31"/>
                <a:gd name="T3" fmla="*/ 6 h 21"/>
                <a:gd name="T4" fmla="*/ 0 w 31"/>
                <a:gd name="T5" fmla="*/ 30 h 21"/>
                <a:gd name="T6" fmla="*/ 0 60000 65536"/>
                <a:gd name="T7" fmla="*/ 0 60000 65536"/>
                <a:gd name="T8" fmla="*/ 0 60000 65536"/>
              </a:gdLst>
              <a:ahLst/>
              <a:cxnLst>
                <a:cxn ang="T6">
                  <a:pos x="T0" y="T1"/>
                </a:cxn>
                <a:cxn ang="T7">
                  <a:pos x="T2" y="T3"/>
                </a:cxn>
                <a:cxn ang="T8">
                  <a:pos x="T4" y="T5"/>
                </a:cxn>
              </a:cxnLst>
              <a:rect l="0" t="0" r="r" b="b"/>
              <a:pathLst>
                <a:path w="31" h="21">
                  <a:moveTo>
                    <a:pt x="31" y="1"/>
                  </a:moveTo>
                  <a:cubicBezTo>
                    <a:pt x="24" y="3"/>
                    <a:pt x="17" y="0"/>
                    <a:pt x="10" y="4"/>
                  </a:cubicBezTo>
                  <a:cubicBezTo>
                    <a:pt x="5" y="8"/>
                    <a:pt x="1" y="14"/>
                    <a:pt x="0" y="21"/>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173">
              <a:extLst>
                <a:ext uri="{FF2B5EF4-FFF2-40B4-BE49-F238E27FC236}">
                  <a16:creationId xmlns:a16="http://schemas.microsoft.com/office/drawing/2014/main" id="{2D7EB6F9-AFAD-748E-9DB1-8FF0C552AA67}"/>
                </a:ext>
              </a:extLst>
            </p:cNvPr>
            <p:cNvSpPr>
              <a:spLocks/>
            </p:cNvSpPr>
            <p:nvPr/>
          </p:nvSpPr>
          <p:spPr bwMode="auto">
            <a:xfrm>
              <a:off x="4037" y="2834"/>
              <a:ext cx="45" cy="19"/>
            </a:xfrm>
            <a:custGeom>
              <a:avLst/>
              <a:gdLst>
                <a:gd name="T0" fmla="*/ 1 w 38"/>
                <a:gd name="T1" fmla="*/ 0 h 16"/>
                <a:gd name="T2" fmla="*/ 28 w 38"/>
                <a:gd name="T3" fmla="*/ 6 h 16"/>
                <a:gd name="T4" fmla="*/ 53 w 38"/>
                <a:gd name="T5" fmla="*/ 23 h 16"/>
                <a:gd name="T6" fmla="*/ 0 60000 65536"/>
                <a:gd name="T7" fmla="*/ 0 60000 65536"/>
                <a:gd name="T8" fmla="*/ 0 60000 65536"/>
              </a:gdLst>
              <a:ahLst/>
              <a:cxnLst>
                <a:cxn ang="T6">
                  <a:pos x="T0" y="T1"/>
                </a:cxn>
                <a:cxn ang="T7">
                  <a:pos x="T2" y="T3"/>
                </a:cxn>
                <a:cxn ang="T8">
                  <a:pos x="T4" y="T5"/>
                </a:cxn>
              </a:cxnLst>
              <a:rect l="0" t="0" r="r" b="b"/>
              <a:pathLst>
                <a:path w="38" h="16">
                  <a:moveTo>
                    <a:pt x="1" y="0"/>
                  </a:moveTo>
                  <a:cubicBezTo>
                    <a:pt x="0" y="6"/>
                    <a:pt x="16" y="3"/>
                    <a:pt x="20" y="4"/>
                  </a:cubicBezTo>
                  <a:cubicBezTo>
                    <a:pt x="27" y="5"/>
                    <a:pt x="36" y="8"/>
                    <a:pt x="38" y="16"/>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174">
              <a:extLst>
                <a:ext uri="{FF2B5EF4-FFF2-40B4-BE49-F238E27FC236}">
                  <a16:creationId xmlns:a16="http://schemas.microsoft.com/office/drawing/2014/main" id="{4B3687A2-F195-FB0C-3C27-6CE7C7AB84FB}"/>
                </a:ext>
              </a:extLst>
            </p:cNvPr>
            <p:cNvSpPr>
              <a:spLocks/>
            </p:cNvSpPr>
            <p:nvPr/>
          </p:nvSpPr>
          <p:spPr bwMode="auto">
            <a:xfrm>
              <a:off x="3926" y="2709"/>
              <a:ext cx="24" cy="13"/>
            </a:xfrm>
            <a:custGeom>
              <a:avLst/>
              <a:gdLst>
                <a:gd name="T0" fmla="*/ 0 w 20"/>
                <a:gd name="T1" fmla="*/ 0 h 11"/>
                <a:gd name="T2" fmla="*/ 29 w 20"/>
                <a:gd name="T3" fmla="*/ 15 h 11"/>
                <a:gd name="T4" fmla="*/ 0 60000 65536"/>
                <a:gd name="T5" fmla="*/ 0 60000 65536"/>
              </a:gdLst>
              <a:ahLst/>
              <a:cxnLst>
                <a:cxn ang="T4">
                  <a:pos x="T0" y="T1"/>
                </a:cxn>
                <a:cxn ang="T5">
                  <a:pos x="T2" y="T3"/>
                </a:cxn>
              </a:cxnLst>
              <a:rect l="0" t="0" r="r" b="b"/>
              <a:pathLst>
                <a:path w="20" h="11">
                  <a:moveTo>
                    <a:pt x="0" y="0"/>
                  </a:moveTo>
                  <a:cubicBezTo>
                    <a:pt x="7" y="3"/>
                    <a:pt x="11" y="11"/>
                    <a:pt x="20" y="11"/>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175">
              <a:extLst>
                <a:ext uri="{FF2B5EF4-FFF2-40B4-BE49-F238E27FC236}">
                  <a16:creationId xmlns:a16="http://schemas.microsoft.com/office/drawing/2014/main" id="{DED76351-1251-2644-029B-F89DCB643F64}"/>
                </a:ext>
              </a:extLst>
            </p:cNvPr>
            <p:cNvSpPr>
              <a:spLocks/>
            </p:cNvSpPr>
            <p:nvPr/>
          </p:nvSpPr>
          <p:spPr bwMode="auto">
            <a:xfrm>
              <a:off x="4020" y="2749"/>
              <a:ext cx="26" cy="53"/>
            </a:xfrm>
            <a:custGeom>
              <a:avLst/>
              <a:gdLst>
                <a:gd name="T0" fmla="*/ 0 w 22"/>
                <a:gd name="T1" fmla="*/ 0 h 44"/>
                <a:gd name="T2" fmla="*/ 31 w 22"/>
                <a:gd name="T3" fmla="*/ 64 h 44"/>
                <a:gd name="T4" fmla="*/ 0 60000 65536"/>
                <a:gd name="T5" fmla="*/ 0 60000 65536"/>
              </a:gdLst>
              <a:ahLst/>
              <a:cxnLst>
                <a:cxn ang="T4">
                  <a:pos x="T0" y="T1"/>
                </a:cxn>
                <a:cxn ang="T5">
                  <a:pos x="T2" y="T3"/>
                </a:cxn>
              </a:cxnLst>
              <a:rect l="0" t="0" r="r" b="b"/>
              <a:pathLst>
                <a:path w="22" h="44">
                  <a:moveTo>
                    <a:pt x="0" y="0"/>
                  </a:moveTo>
                  <a:cubicBezTo>
                    <a:pt x="16" y="11"/>
                    <a:pt x="19" y="26"/>
                    <a:pt x="22" y="44"/>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176">
              <a:extLst>
                <a:ext uri="{FF2B5EF4-FFF2-40B4-BE49-F238E27FC236}">
                  <a16:creationId xmlns:a16="http://schemas.microsoft.com/office/drawing/2014/main" id="{F177D6EF-7FCA-15F7-718C-D93FD5B56D8D}"/>
                </a:ext>
              </a:extLst>
            </p:cNvPr>
            <p:cNvSpPr>
              <a:spLocks/>
            </p:cNvSpPr>
            <p:nvPr/>
          </p:nvSpPr>
          <p:spPr bwMode="auto">
            <a:xfrm>
              <a:off x="4074" y="2910"/>
              <a:ext cx="15" cy="62"/>
            </a:xfrm>
            <a:custGeom>
              <a:avLst/>
              <a:gdLst>
                <a:gd name="T0" fmla="*/ 12 w 13"/>
                <a:gd name="T1" fmla="*/ 0 h 52"/>
                <a:gd name="T2" fmla="*/ 16 w 13"/>
                <a:gd name="T3" fmla="*/ 12 h 52"/>
                <a:gd name="T4" fmla="*/ 15 w 13"/>
                <a:gd name="T5" fmla="*/ 35 h 52"/>
                <a:gd name="T6" fmla="*/ 0 w 13"/>
                <a:gd name="T7" fmla="*/ 74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 h="52">
                  <a:moveTo>
                    <a:pt x="9" y="0"/>
                  </a:moveTo>
                  <a:cubicBezTo>
                    <a:pt x="8" y="1"/>
                    <a:pt x="11" y="5"/>
                    <a:pt x="12" y="8"/>
                  </a:cubicBezTo>
                  <a:cubicBezTo>
                    <a:pt x="13" y="13"/>
                    <a:pt x="12" y="19"/>
                    <a:pt x="11" y="24"/>
                  </a:cubicBezTo>
                  <a:cubicBezTo>
                    <a:pt x="9" y="34"/>
                    <a:pt x="3" y="42"/>
                    <a:pt x="0" y="52"/>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177">
              <a:extLst>
                <a:ext uri="{FF2B5EF4-FFF2-40B4-BE49-F238E27FC236}">
                  <a16:creationId xmlns:a16="http://schemas.microsoft.com/office/drawing/2014/main" id="{C1CFAFFE-DCBC-DE99-029F-06853AEA8E2E}"/>
                </a:ext>
              </a:extLst>
            </p:cNvPr>
            <p:cNvSpPr>
              <a:spLocks/>
            </p:cNvSpPr>
            <p:nvPr/>
          </p:nvSpPr>
          <p:spPr bwMode="auto">
            <a:xfrm>
              <a:off x="4015" y="2757"/>
              <a:ext cx="19" cy="27"/>
            </a:xfrm>
            <a:custGeom>
              <a:avLst/>
              <a:gdLst>
                <a:gd name="T0" fmla="*/ 14 w 16"/>
                <a:gd name="T1" fmla="*/ 0 h 22"/>
                <a:gd name="T2" fmla="*/ 0 w 16"/>
                <a:gd name="T3" fmla="*/ 33 h 22"/>
                <a:gd name="T4" fmla="*/ 0 60000 65536"/>
                <a:gd name="T5" fmla="*/ 0 60000 65536"/>
              </a:gdLst>
              <a:ahLst/>
              <a:cxnLst>
                <a:cxn ang="T4">
                  <a:pos x="T0" y="T1"/>
                </a:cxn>
                <a:cxn ang="T5">
                  <a:pos x="T2" y="T3"/>
                </a:cxn>
              </a:cxnLst>
              <a:rect l="0" t="0" r="r" b="b"/>
              <a:pathLst>
                <a:path w="16" h="22">
                  <a:moveTo>
                    <a:pt x="10" y="0"/>
                  </a:moveTo>
                  <a:cubicBezTo>
                    <a:pt x="16" y="9"/>
                    <a:pt x="1" y="13"/>
                    <a:pt x="0" y="22"/>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178">
              <a:extLst>
                <a:ext uri="{FF2B5EF4-FFF2-40B4-BE49-F238E27FC236}">
                  <a16:creationId xmlns:a16="http://schemas.microsoft.com/office/drawing/2014/main" id="{B271F97E-BCCD-73DA-71C2-0FDE8195A667}"/>
                </a:ext>
              </a:extLst>
            </p:cNvPr>
            <p:cNvSpPr>
              <a:spLocks/>
            </p:cNvSpPr>
            <p:nvPr/>
          </p:nvSpPr>
          <p:spPr bwMode="auto">
            <a:xfrm>
              <a:off x="4061" y="2919"/>
              <a:ext cx="26" cy="16"/>
            </a:xfrm>
            <a:custGeom>
              <a:avLst/>
              <a:gdLst>
                <a:gd name="T0" fmla="*/ 31 w 22"/>
                <a:gd name="T1" fmla="*/ 0 h 13"/>
                <a:gd name="T2" fmla="*/ 0 w 22"/>
                <a:gd name="T3" fmla="*/ 20 h 13"/>
                <a:gd name="T4" fmla="*/ 0 60000 65536"/>
                <a:gd name="T5" fmla="*/ 0 60000 65536"/>
              </a:gdLst>
              <a:ahLst/>
              <a:cxnLst>
                <a:cxn ang="T4">
                  <a:pos x="T0" y="T1"/>
                </a:cxn>
                <a:cxn ang="T5">
                  <a:pos x="T2" y="T3"/>
                </a:cxn>
              </a:cxnLst>
              <a:rect l="0" t="0" r="r" b="b"/>
              <a:pathLst>
                <a:path w="22" h="13">
                  <a:moveTo>
                    <a:pt x="22" y="0"/>
                  </a:moveTo>
                  <a:cubicBezTo>
                    <a:pt x="19" y="13"/>
                    <a:pt x="5" y="6"/>
                    <a:pt x="0" y="13"/>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179">
              <a:extLst>
                <a:ext uri="{FF2B5EF4-FFF2-40B4-BE49-F238E27FC236}">
                  <a16:creationId xmlns:a16="http://schemas.microsoft.com/office/drawing/2014/main" id="{B501D715-3DF9-66D5-6495-79F80BBD7635}"/>
                </a:ext>
              </a:extLst>
            </p:cNvPr>
            <p:cNvSpPr>
              <a:spLocks/>
            </p:cNvSpPr>
            <p:nvPr/>
          </p:nvSpPr>
          <p:spPr bwMode="auto">
            <a:xfrm>
              <a:off x="4051" y="2993"/>
              <a:ext cx="23" cy="40"/>
            </a:xfrm>
            <a:custGeom>
              <a:avLst/>
              <a:gdLst>
                <a:gd name="T0" fmla="*/ 0 w 19"/>
                <a:gd name="T1" fmla="*/ 47 h 34"/>
                <a:gd name="T2" fmla="*/ 27 w 19"/>
                <a:gd name="T3" fmla="*/ 0 h 34"/>
                <a:gd name="T4" fmla="*/ 0 60000 65536"/>
                <a:gd name="T5" fmla="*/ 0 60000 65536"/>
              </a:gdLst>
              <a:ahLst/>
              <a:cxnLst>
                <a:cxn ang="T4">
                  <a:pos x="T0" y="T1"/>
                </a:cxn>
                <a:cxn ang="T5">
                  <a:pos x="T2" y="T3"/>
                </a:cxn>
              </a:cxnLst>
              <a:rect l="0" t="0" r="r" b="b"/>
              <a:pathLst>
                <a:path w="19" h="34">
                  <a:moveTo>
                    <a:pt x="0" y="34"/>
                  </a:moveTo>
                  <a:cubicBezTo>
                    <a:pt x="11" y="31"/>
                    <a:pt x="19" y="9"/>
                    <a:pt x="18"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6" name="Freeform 180">
              <a:extLst>
                <a:ext uri="{FF2B5EF4-FFF2-40B4-BE49-F238E27FC236}">
                  <a16:creationId xmlns:a16="http://schemas.microsoft.com/office/drawing/2014/main" id="{8183F40D-C354-93AB-2B28-D894AB39404C}"/>
                </a:ext>
              </a:extLst>
            </p:cNvPr>
            <p:cNvSpPr>
              <a:spLocks/>
            </p:cNvSpPr>
            <p:nvPr/>
          </p:nvSpPr>
          <p:spPr bwMode="auto">
            <a:xfrm>
              <a:off x="4058" y="2995"/>
              <a:ext cx="11" cy="24"/>
            </a:xfrm>
            <a:custGeom>
              <a:avLst/>
              <a:gdLst>
                <a:gd name="T0" fmla="*/ 6 w 9"/>
                <a:gd name="T1" fmla="*/ 29 h 20"/>
                <a:gd name="T2" fmla="*/ 1 w 9"/>
                <a:gd name="T3" fmla="*/ 0 h 20"/>
                <a:gd name="T4" fmla="*/ 0 60000 65536"/>
                <a:gd name="T5" fmla="*/ 0 60000 65536"/>
              </a:gdLst>
              <a:ahLst/>
              <a:cxnLst>
                <a:cxn ang="T4">
                  <a:pos x="T0" y="T1"/>
                </a:cxn>
                <a:cxn ang="T5">
                  <a:pos x="T2" y="T3"/>
                </a:cxn>
              </a:cxnLst>
              <a:rect l="0" t="0" r="r" b="b"/>
              <a:pathLst>
                <a:path w="9" h="20">
                  <a:moveTo>
                    <a:pt x="4" y="20"/>
                  </a:moveTo>
                  <a:cubicBezTo>
                    <a:pt x="9" y="17"/>
                    <a:pt x="0" y="6"/>
                    <a:pt x="1"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7" name="Freeform 181">
              <a:extLst>
                <a:ext uri="{FF2B5EF4-FFF2-40B4-BE49-F238E27FC236}">
                  <a16:creationId xmlns:a16="http://schemas.microsoft.com/office/drawing/2014/main" id="{8053F7EF-9EC2-45F4-44C2-C2F0F316E3F3}"/>
                </a:ext>
              </a:extLst>
            </p:cNvPr>
            <p:cNvSpPr>
              <a:spLocks/>
            </p:cNvSpPr>
            <p:nvPr/>
          </p:nvSpPr>
          <p:spPr bwMode="auto">
            <a:xfrm>
              <a:off x="3810" y="2682"/>
              <a:ext cx="306" cy="372"/>
            </a:xfrm>
            <a:custGeom>
              <a:avLst/>
              <a:gdLst>
                <a:gd name="T0" fmla="*/ 34 w 255"/>
                <a:gd name="T1" fmla="*/ 65 h 310"/>
                <a:gd name="T2" fmla="*/ 34 w 255"/>
                <a:gd name="T3" fmla="*/ 151 h 310"/>
                <a:gd name="T4" fmla="*/ 136 w 255"/>
                <a:gd name="T5" fmla="*/ 161 h 310"/>
                <a:gd name="T6" fmla="*/ 229 w 255"/>
                <a:gd name="T7" fmla="*/ 121 h 310"/>
                <a:gd name="T8" fmla="*/ 286 w 255"/>
                <a:gd name="T9" fmla="*/ 223 h 310"/>
                <a:gd name="T10" fmla="*/ 295 w 255"/>
                <a:gd name="T11" fmla="*/ 301 h 310"/>
                <a:gd name="T12" fmla="*/ 271 w 255"/>
                <a:gd name="T13" fmla="*/ 446 h 310"/>
                <a:gd name="T14" fmla="*/ 318 w 255"/>
                <a:gd name="T15" fmla="*/ 391 h 310"/>
                <a:gd name="T16" fmla="*/ 344 w 255"/>
                <a:gd name="T17" fmla="*/ 264 h 310"/>
                <a:gd name="T18" fmla="*/ 316 w 255"/>
                <a:gd name="T19" fmla="*/ 145 h 310"/>
                <a:gd name="T20" fmla="*/ 252 w 255"/>
                <a:gd name="T21" fmla="*/ 56 h 310"/>
                <a:gd name="T22" fmla="*/ 127 w 255"/>
                <a:gd name="T23" fmla="*/ 19 h 310"/>
                <a:gd name="T24" fmla="*/ 34 w 255"/>
                <a:gd name="T25" fmla="*/ 65 h 3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55" h="310">
                  <a:moveTo>
                    <a:pt x="23" y="45"/>
                  </a:moveTo>
                  <a:cubicBezTo>
                    <a:pt x="5" y="42"/>
                    <a:pt x="0" y="97"/>
                    <a:pt x="23" y="105"/>
                  </a:cubicBezTo>
                  <a:cubicBezTo>
                    <a:pt x="45" y="112"/>
                    <a:pt x="81" y="133"/>
                    <a:pt x="94" y="112"/>
                  </a:cubicBezTo>
                  <a:cubicBezTo>
                    <a:pt x="108" y="92"/>
                    <a:pt x="146" y="63"/>
                    <a:pt x="159" y="84"/>
                  </a:cubicBezTo>
                  <a:cubicBezTo>
                    <a:pt x="171" y="104"/>
                    <a:pt x="179" y="143"/>
                    <a:pt x="198" y="155"/>
                  </a:cubicBezTo>
                  <a:cubicBezTo>
                    <a:pt x="216" y="168"/>
                    <a:pt x="190" y="194"/>
                    <a:pt x="205" y="209"/>
                  </a:cubicBezTo>
                  <a:cubicBezTo>
                    <a:pt x="220" y="224"/>
                    <a:pt x="188" y="310"/>
                    <a:pt x="188" y="310"/>
                  </a:cubicBezTo>
                  <a:cubicBezTo>
                    <a:pt x="188" y="310"/>
                    <a:pt x="218" y="304"/>
                    <a:pt x="221" y="272"/>
                  </a:cubicBezTo>
                  <a:cubicBezTo>
                    <a:pt x="225" y="241"/>
                    <a:pt x="255" y="219"/>
                    <a:pt x="239" y="183"/>
                  </a:cubicBezTo>
                  <a:cubicBezTo>
                    <a:pt x="223" y="146"/>
                    <a:pt x="247" y="134"/>
                    <a:pt x="219" y="101"/>
                  </a:cubicBezTo>
                  <a:cubicBezTo>
                    <a:pt x="191" y="68"/>
                    <a:pt x="205" y="47"/>
                    <a:pt x="175" y="39"/>
                  </a:cubicBezTo>
                  <a:cubicBezTo>
                    <a:pt x="145" y="32"/>
                    <a:pt x="117" y="0"/>
                    <a:pt x="88" y="13"/>
                  </a:cubicBezTo>
                  <a:cubicBezTo>
                    <a:pt x="59" y="26"/>
                    <a:pt x="52" y="48"/>
                    <a:pt x="23" y="45"/>
                  </a:cubicBezTo>
                  <a:close/>
                </a:path>
              </a:pathLst>
            </a:custGeom>
            <a:noFill/>
            <a:ln w="4763"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8" name="Freeform 182">
              <a:extLst>
                <a:ext uri="{FF2B5EF4-FFF2-40B4-BE49-F238E27FC236}">
                  <a16:creationId xmlns:a16="http://schemas.microsoft.com/office/drawing/2014/main" id="{B3E9C0AE-C0BA-4ACA-CEF8-E8A7EECADC16}"/>
                </a:ext>
              </a:extLst>
            </p:cNvPr>
            <p:cNvSpPr>
              <a:spLocks/>
            </p:cNvSpPr>
            <p:nvPr/>
          </p:nvSpPr>
          <p:spPr bwMode="auto">
            <a:xfrm>
              <a:off x="3780" y="2793"/>
              <a:ext cx="255" cy="350"/>
            </a:xfrm>
            <a:custGeom>
              <a:avLst/>
              <a:gdLst>
                <a:gd name="T0" fmla="*/ 305 w 213"/>
                <a:gd name="T1" fmla="*/ 313 h 291"/>
                <a:gd name="T2" fmla="*/ 168 w 213"/>
                <a:gd name="T3" fmla="*/ 421 h 291"/>
                <a:gd name="T4" fmla="*/ 0 w 213"/>
                <a:gd name="T5" fmla="*/ 177 h 291"/>
                <a:gd name="T6" fmla="*/ 51 w 213"/>
                <a:gd name="T7" fmla="*/ 0 h 2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3" h="291">
                  <a:moveTo>
                    <a:pt x="213" y="216"/>
                  </a:moveTo>
                  <a:cubicBezTo>
                    <a:pt x="192" y="261"/>
                    <a:pt x="157" y="291"/>
                    <a:pt x="117" y="291"/>
                  </a:cubicBezTo>
                  <a:cubicBezTo>
                    <a:pt x="52" y="291"/>
                    <a:pt x="0" y="215"/>
                    <a:pt x="0" y="122"/>
                  </a:cubicBezTo>
                  <a:cubicBezTo>
                    <a:pt x="0" y="74"/>
                    <a:pt x="14" y="31"/>
                    <a:pt x="36" y="0"/>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9" name="Freeform 183">
              <a:extLst>
                <a:ext uri="{FF2B5EF4-FFF2-40B4-BE49-F238E27FC236}">
                  <a16:creationId xmlns:a16="http://schemas.microsoft.com/office/drawing/2014/main" id="{312B596F-8096-1ABE-42CC-AB8BC0245B97}"/>
                </a:ext>
              </a:extLst>
            </p:cNvPr>
            <p:cNvSpPr>
              <a:spLocks/>
            </p:cNvSpPr>
            <p:nvPr/>
          </p:nvSpPr>
          <p:spPr bwMode="auto">
            <a:xfrm>
              <a:off x="3885" y="2798"/>
              <a:ext cx="47" cy="35"/>
            </a:xfrm>
            <a:custGeom>
              <a:avLst/>
              <a:gdLst>
                <a:gd name="T0" fmla="*/ 0 w 39"/>
                <a:gd name="T1" fmla="*/ 28 h 29"/>
                <a:gd name="T2" fmla="*/ 57 w 39"/>
                <a:gd name="T3" fmla="*/ 0 h 29"/>
                <a:gd name="T4" fmla="*/ 34 w 39"/>
                <a:gd name="T5" fmla="*/ 23 h 29"/>
                <a:gd name="T6" fmla="*/ 1 w 39"/>
                <a:gd name="T7" fmla="*/ 28 h 2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29">
                  <a:moveTo>
                    <a:pt x="0" y="19"/>
                  </a:moveTo>
                  <a:cubicBezTo>
                    <a:pt x="16" y="29"/>
                    <a:pt x="32" y="15"/>
                    <a:pt x="39" y="0"/>
                  </a:cubicBezTo>
                  <a:cubicBezTo>
                    <a:pt x="34" y="6"/>
                    <a:pt x="30" y="12"/>
                    <a:pt x="23" y="16"/>
                  </a:cubicBezTo>
                  <a:cubicBezTo>
                    <a:pt x="16" y="20"/>
                    <a:pt x="10" y="19"/>
                    <a:pt x="1" y="19"/>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0" name="Freeform 184">
              <a:extLst>
                <a:ext uri="{FF2B5EF4-FFF2-40B4-BE49-F238E27FC236}">
                  <a16:creationId xmlns:a16="http://schemas.microsoft.com/office/drawing/2014/main" id="{D8C4AAE4-3493-0487-9FBD-14430589368A}"/>
                </a:ext>
              </a:extLst>
            </p:cNvPr>
            <p:cNvSpPr>
              <a:spLocks/>
            </p:cNvSpPr>
            <p:nvPr/>
          </p:nvSpPr>
          <p:spPr bwMode="auto">
            <a:xfrm>
              <a:off x="3883" y="2761"/>
              <a:ext cx="22" cy="31"/>
            </a:xfrm>
            <a:custGeom>
              <a:avLst/>
              <a:gdLst>
                <a:gd name="T0" fmla="*/ 27 w 18"/>
                <a:gd name="T1" fmla="*/ 1 h 26"/>
                <a:gd name="T2" fmla="*/ 6 w 18"/>
                <a:gd name="T3" fmla="*/ 12 h 26"/>
                <a:gd name="T4" fmla="*/ 5 w 18"/>
                <a:gd name="T5" fmla="*/ 37 h 26"/>
                <a:gd name="T6" fmla="*/ 7 w 18"/>
                <a:gd name="T7" fmla="*/ 14 h 26"/>
                <a:gd name="T8" fmla="*/ 24 w 18"/>
                <a:gd name="T9" fmla="*/ 1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26">
                  <a:moveTo>
                    <a:pt x="18" y="1"/>
                  </a:moveTo>
                  <a:cubicBezTo>
                    <a:pt x="12" y="0"/>
                    <a:pt x="7" y="4"/>
                    <a:pt x="4" y="8"/>
                  </a:cubicBezTo>
                  <a:cubicBezTo>
                    <a:pt x="0" y="15"/>
                    <a:pt x="3" y="19"/>
                    <a:pt x="3" y="26"/>
                  </a:cubicBezTo>
                  <a:cubicBezTo>
                    <a:pt x="3" y="20"/>
                    <a:pt x="3" y="16"/>
                    <a:pt x="5" y="10"/>
                  </a:cubicBezTo>
                  <a:cubicBezTo>
                    <a:pt x="8" y="3"/>
                    <a:pt x="10" y="5"/>
                    <a:pt x="16"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 name="Freeform 185">
              <a:extLst>
                <a:ext uri="{FF2B5EF4-FFF2-40B4-BE49-F238E27FC236}">
                  <a16:creationId xmlns:a16="http://schemas.microsoft.com/office/drawing/2014/main" id="{DF347F6C-4895-D4A1-C33D-6F23F68EEE42}"/>
                </a:ext>
              </a:extLst>
            </p:cNvPr>
            <p:cNvSpPr>
              <a:spLocks/>
            </p:cNvSpPr>
            <p:nvPr/>
          </p:nvSpPr>
          <p:spPr bwMode="auto">
            <a:xfrm>
              <a:off x="3849" y="2760"/>
              <a:ext cx="28" cy="16"/>
            </a:xfrm>
            <a:custGeom>
              <a:avLst/>
              <a:gdLst>
                <a:gd name="T0" fmla="*/ 0 w 23"/>
                <a:gd name="T1" fmla="*/ 6 h 14"/>
                <a:gd name="T2" fmla="*/ 21 w 23"/>
                <a:gd name="T3" fmla="*/ 1 h 14"/>
                <a:gd name="T4" fmla="*/ 34 w 23"/>
                <a:gd name="T5" fmla="*/ 18 h 14"/>
                <a:gd name="T6" fmla="*/ 21 w 23"/>
                <a:gd name="T7" fmla="*/ 6 h 14"/>
                <a:gd name="T8" fmla="*/ 1 w 23"/>
                <a:gd name="T9" fmla="*/ 6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14">
                  <a:moveTo>
                    <a:pt x="0" y="4"/>
                  </a:moveTo>
                  <a:cubicBezTo>
                    <a:pt x="3" y="3"/>
                    <a:pt x="11" y="0"/>
                    <a:pt x="14" y="1"/>
                  </a:cubicBezTo>
                  <a:cubicBezTo>
                    <a:pt x="19" y="2"/>
                    <a:pt x="21" y="10"/>
                    <a:pt x="23" y="14"/>
                  </a:cubicBezTo>
                  <a:cubicBezTo>
                    <a:pt x="22" y="11"/>
                    <a:pt x="17" y="5"/>
                    <a:pt x="14" y="4"/>
                  </a:cubicBezTo>
                  <a:cubicBezTo>
                    <a:pt x="10" y="3"/>
                    <a:pt x="6" y="6"/>
                    <a:pt x="1" y="4"/>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2" name="Freeform 186">
              <a:extLst>
                <a:ext uri="{FF2B5EF4-FFF2-40B4-BE49-F238E27FC236}">
                  <a16:creationId xmlns:a16="http://schemas.microsoft.com/office/drawing/2014/main" id="{19475292-A8F6-11AD-FDA1-052AC24E0B91}"/>
                </a:ext>
              </a:extLst>
            </p:cNvPr>
            <p:cNvSpPr>
              <a:spLocks/>
            </p:cNvSpPr>
            <p:nvPr/>
          </p:nvSpPr>
          <p:spPr bwMode="auto">
            <a:xfrm>
              <a:off x="4031" y="2816"/>
              <a:ext cx="19" cy="19"/>
            </a:xfrm>
            <a:custGeom>
              <a:avLst/>
              <a:gdLst>
                <a:gd name="T0" fmla="*/ 0 w 16"/>
                <a:gd name="T1" fmla="*/ 0 h 16"/>
                <a:gd name="T2" fmla="*/ 8 w 16"/>
                <a:gd name="T3" fmla="*/ 17 h 16"/>
                <a:gd name="T4" fmla="*/ 23 w 16"/>
                <a:gd name="T5" fmla="*/ 23 h 16"/>
                <a:gd name="T6" fmla="*/ 1 w 16"/>
                <a:gd name="T7" fmla="*/ 5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 h="16">
                  <a:moveTo>
                    <a:pt x="0" y="0"/>
                  </a:moveTo>
                  <a:cubicBezTo>
                    <a:pt x="2" y="4"/>
                    <a:pt x="3" y="9"/>
                    <a:pt x="6" y="12"/>
                  </a:cubicBezTo>
                  <a:cubicBezTo>
                    <a:pt x="9" y="15"/>
                    <a:pt x="13" y="14"/>
                    <a:pt x="16" y="16"/>
                  </a:cubicBezTo>
                  <a:cubicBezTo>
                    <a:pt x="9" y="13"/>
                    <a:pt x="7" y="8"/>
                    <a:pt x="1" y="3"/>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 name="Freeform 187">
              <a:extLst>
                <a:ext uri="{FF2B5EF4-FFF2-40B4-BE49-F238E27FC236}">
                  <a16:creationId xmlns:a16="http://schemas.microsoft.com/office/drawing/2014/main" id="{2676493F-C5FD-0CB1-F339-9BAD870D4521}"/>
                </a:ext>
              </a:extLst>
            </p:cNvPr>
            <p:cNvSpPr>
              <a:spLocks/>
            </p:cNvSpPr>
            <p:nvPr/>
          </p:nvSpPr>
          <p:spPr bwMode="auto">
            <a:xfrm>
              <a:off x="4052" y="2872"/>
              <a:ext cx="12" cy="42"/>
            </a:xfrm>
            <a:custGeom>
              <a:avLst/>
              <a:gdLst>
                <a:gd name="T0" fmla="*/ 1 w 10"/>
                <a:gd name="T1" fmla="*/ 0 h 35"/>
                <a:gd name="T2" fmla="*/ 6 w 10"/>
                <a:gd name="T3" fmla="*/ 24 h 35"/>
                <a:gd name="T4" fmla="*/ 0 w 10"/>
                <a:gd name="T5" fmla="*/ 50 h 35"/>
                <a:gd name="T6" fmla="*/ 2 w 10"/>
                <a:gd name="T7" fmla="*/ 6 h 3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35">
                  <a:moveTo>
                    <a:pt x="1" y="0"/>
                  </a:moveTo>
                  <a:cubicBezTo>
                    <a:pt x="3" y="5"/>
                    <a:pt x="5" y="10"/>
                    <a:pt x="4" y="17"/>
                  </a:cubicBezTo>
                  <a:cubicBezTo>
                    <a:pt x="4" y="22"/>
                    <a:pt x="1" y="29"/>
                    <a:pt x="0" y="35"/>
                  </a:cubicBezTo>
                  <a:cubicBezTo>
                    <a:pt x="2" y="27"/>
                    <a:pt x="10" y="11"/>
                    <a:pt x="2" y="4"/>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 name="Freeform 188">
              <a:extLst>
                <a:ext uri="{FF2B5EF4-FFF2-40B4-BE49-F238E27FC236}">
                  <a16:creationId xmlns:a16="http://schemas.microsoft.com/office/drawing/2014/main" id="{E8816A25-D680-CF25-056C-61F5F497816A}"/>
                </a:ext>
              </a:extLst>
            </p:cNvPr>
            <p:cNvSpPr>
              <a:spLocks/>
            </p:cNvSpPr>
            <p:nvPr/>
          </p:nvSpPr>
          <p:spPr bwMode="auto">
            <a:xfrm>
              <a:off x="4017" y="2751"/>
              <a:ext cx="10" cy="19"/>
            </a:xfrm>
            <a:custGeom>
              <a:avLst/>
              <a:gdLst>
                <a:gd name="T0" fmla="*/ 0 w 8"/>
                <a:gd name="T1" fmla="*/ 0 h 16"/>
                <a:gd name="T2" fmla="*/ 10 w 8"/>
                <a:gd name="T3" fmla="*/ 10 h 16"/>
                <a:gd name="T4" fmla="*/ 5 w 8"/>
                <a:gd name="T5" fmla="*/ 23 h 16"/>
                <a:gd name="T6" fmla="*/ 1 w 8"/>
                <a:gd name="T7" fmla="*/ 1 h 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6">
                  <a:moveTo>
                    <a:pt x="0" y="0"/>
                  </a:moveTo>
                  <a:cubicBezTo>
                    <a:pt x="3" y="0"/>
                    <a:pt x="5" y="4"/>
                    <a:pt x="6" y="7"/>
                  </a:cubicBezTo>
                  <a:cubicBezTo>
                    <a:pt x="8" y="11"/>
                    <a:pt x="6" y="13"/>
                    <a:pt x="3" y="16"/>
                  </a:cubicBezTo>
                  <a:cubicBezTo>
                    <a:pt x="5" y="10"/>
                    <a:pt x="7" y="4"/>
                    <a:pt x="1"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8" name="Freeform 189">
              <a:extLst>
                <a:ext uri="{FF2B5EF4-FFF2-40B4-BE49-F238E27FC236}">
                  <a16:creationId xmlns:a16="http://schemas.microsoft.com/office/drawing/2014/main" id="{DEFE6C1F-4C35-51F3-8E9B-1C171AF265EA}"/>
                </a:ext>
              </a:extLst>
            </p:cNvPr>
            <p:cNvSpPr>
              <a:spLocks/>
            </p:cNvSpPr>
            <p:nvPr/>
          </p:nvSpPr>
          <p:spPr bwMode="auto">
            <a:xfrm>
              <a:off x="3961" y="2749"/>
              <a:ext cx="22" cy="8"/>
            </a:xfrm>
            <a:custGeom>
              <a:avLst/>
              <a:gdLst>
                <a:gd name="T0" fmla="*/ 27 w 18"/>
                <a:gd name="T1" fmla="*/ 0 h 7"/>
                <a:gd name="T2" fmla="*/ 12 w 18"/>
                <a:gd name="T3" fmla="*/ 1 h 7"/>
                <a:gd name="T4" fmla="*/ 0 w 18"/>
                <a:gd name="T5" fmla="*/ 9 h 7"/>
                <a:gd name="T6" fmla="*/ 9 w 18"/>
                <a:gd name="T7" fmla="*/ 6 h 7"/>
                <a:gd name="T8" fmla="*/ 16 w 18"/>
                <a:gd name="T9" fmla="*/ 2 h 7"/>
                <a:gd name="T10" fmla="*/ 27 w 18"/>
                <a:gd name="T11" fmla="*/ 1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8" h="7">
                  <a:moveTo>
                    <a:pt x="18" y="0"/>
                  </a:moveTo>
                  <a:cubicBezTo>
                    <a:pt x="15" y="0"/>
                    <a:pt x="11" y="0"/>
                    <a:pt x="8" y="1"/>
                  </a:cubicBezTo>
                  <a:cubicBezTo>
                    <a:pt x="5" y="2"/>
                    <a:pt x="3" y="6"/>
                    <a:pt x="0" y="7"/>
                  </a:cubicBezTo>
                  <a:cubicBezTo>
                    <a:pt x="2" y="7"/>
                    <a:pt x="4" y="5"/>
                    <a:pt x="6" y="4"/>
                  </a:cubicBezTo>
                  <a:cubicBezTo>
                    <a:pt x="8" y="3"/>
                    <a:pt x="9" y="3"/>
                    <a:pt x="11" y="2"/>
                  </a:cubicBezTo>
                  <a:cubicBezTo>
                    <a:pt x="13" y="2"/>
                    <a:pt x="16" y="1"/>
                    <a:pt x="18"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 name="Freeform 190">
              <a:extLst>
                <a:ext uri="{FF2B5EF4-FFF2-40B4-BE49-F238E27FC236}">
                  <a16:creationId xmlns:a16="http://schemas.microsoft.com/office/drawing/2014/main" id="{32C00DB6-7A41-8FF0-F9D8-F8C7F84BB389}"/>
                </a:ext>
              </a:extLst>
            </p:cNvPr>
            <p:cNvSpPr>
              <a:spLocks/>
            </p:cNvSpPr>
            <p:nvPr/>
          </p:nvSpPr>
          <p:spPr bwMode="auto">
            <a:xfrm>
              <a:off x="3987" y="2719"/>
              <a:ext cx="36" cy="14"/>
            </a:xfrm>
            <a:custGeom>
              <a:avLst/>
              <a:gdLst>
                <a:gd name="T0" fmla="*/ 0 w 30"/>
                <a:gd name="T1" fmla="*/ 0 h 12"/>
                <a:gd name="T2" fmla="*/ 22 w 30"/>
                <a:gd name="T3" fmla="*/ 9 h 12"/>
                <a:gd name="T4" fmla="*/ 43 w 30"/>
                <a:gd name="T5" fmla="*/ 16 h 12"/>
                <a:gd name="T6" fmla="*/ 19 w 30"/>
                <a:gd name="T7" fmla="*/ 9 h 12"/>
                <a:gd name="T8" fmla="*/ 0 w 30"/>
                <a:gd name="T9" fmla="*/ 0 h 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 h="12">
                  <a:moveTo>
                    <a:pt x="0" y="0"/>
                  </a:moveTo>
                  <a:cubicBezTo>
                    <a:pt x="4" y="3"/>
                    <a:pt x="10" y="5"/>
                    <a:pt x="15" y="7"/>
                  </a:cubicBezTo>
                  <a:cubicBezTo>
                    <a:pt x="19" y="9"/>
                    <a:pt x="25" y="9"/>
                    <a:pt x="30" y="12"/>
                  </a:cubicBezTo>
                  <a:cubicBezTo>
                    <a:pt x="24" y="10"/>
                    <a:pt x="18" y="10"/>
                    <a:pt x="13" y="7"/>
                  </a:cubicBezTo>
                  <a:cubicBezTo>
                    <a:pt x="9" y="5"/>
                    <a:pt x="5" y="2"/>
                    <a:pt x="0" y="0"/>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0" name="Freeform 191">
              <a:extLst>
                <a:ext uri="{FF2B5EF4-FFF2-40B4-BE49-F238E27FC236}">
                  <a16:creationId xmlns:a16="http://schemas.microsoft.com/office/drawing/2014/main" id="{9ACF6B56-AC12-D50B-8AFD-9AE5E247DD84}"/>
                </a:ext>
              </a:extLst>
            </p:cNvPr>
            <p:cNvSpPr>
              <a:spLocks/>
            </p:cNvSpPr>
            <p:nvPr/>
          </p:nvSpPr>
          <p:spPr bwMode="auto">
            <a:xfrm>
              <a:off x="3819" y="2734"/>
              <a:ext cx="23" cy="36"/>
            </a:xfrm>
            <a:custGeom>
              <a:avLst/>
              <a:gdLst>
                <a:gd name="T0" fmla="*/ 27 w 19"/>
                <a:gd name="T1" fmla="*/ 5 h 30"/>
                <a:gd name="T2" fmla="*/ 16 w 19"/>
                <a:gd name="T3" fmla="*/ 2 h 30"/>
                <a:gd name="T4" fmla="*/ 7 w 19"/>
                <a:gd name="T5" fmla="*/ 13 h 30"/>
                <a:gd name="T6" fmla="*/ 1 w 19"/>
                <a:gd name="T7" fmla="*/ 43 h 30"/>
                <a:gd name="T8" fmla="*/ 28 w 19"/>
                <a:gd name="T9" fmla="*/ 6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0">
                  <a:moveTo>
                    <a:pt x="18" y="3"/>
                  </a:moveTo>
                  <a:cubicBezTo>
                    <a:pt x="16" y="2"/>
                    <a:pt x="13" y="1"/>
                    <a:pt x="11" y="2"/>
                  </a:cubicBezTo>
                  <a:cubicBezTo>
                    <a:pt x="9" y="3"/>
                    <a:pt x="7" y="7"/>
                    <a:pt x="5" y="9"/>
                  </a:cubicBezTo>
                  <a:cubicBezTo>
                    <a:pt x="2" y="14"/>
                    <a:pt x="0" y="23"/>
                    <a:pt x="1" y="30"/>
                  </a:cubicBezTo>
                  <a:cubicBezTo>
                    <a:pt x="1" y="22"/>
                    <a:pt x="7" y="0"/>
                    <a:pt x="19" y="4"/>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 name="Freeform 192">
              <a:extLst>
                <a:ext uri="{FF2B5EF4-FFF2-40B4-BE49-F238E27FC236}">
                  <a16:creationId xmlns:a16="http://schemas.microsoft.com/office/drawing/2014/main" id="{716CB8AD-22BC-AB1F-598B-40A295E11F74}"/>
                </a:ext>
              </a:extLst>
            </p:cNvPr>
            <p:cNvSpPr>
              <a:spLocks/>
            </p:cNvSpPr>
            <p:nvPr/>
          </p:nvSpPr>
          <p:spPr bwMode="auto">
            <a:xfrm>
              <a:off x="3606" y="1349"/>
              <a:ext cx="171" cy="593"/>
            </a:xfrm>
            <a:custGeom>
              <a:avLst/>
              <a:gdLst>
                <a:gd name="T0" fmla="*/ 151 w 143"/>
                <a:gd name="T1" fmla="*/ 676 h 494"/>
                <a:gd name="T2" fmla="*/ 60 w 143"/>
                <a:gd name="T3" fmla="*/ 549 h 494"/>
                <a:gd name="T4" fmla="*/ 165 w 143"/>
                <a:gd name="T5" fmla="*/ 0 h 494"/>
                <a:gd name="T6" fmla="*/ 126 w 143"/>
                <a:gd name="T7" fmla="*/ 1 h 494"/>
                <a:gd name="T8" fmla="*/ 79 w 143"/>
                <a:gd name="T9" fmla="*/ 376 h 494"/>
                <a:gd name="T10" fmla="*/ 105 w 143"/>
                <a:gd name="T11" fmla="*/ 712 h 494"/>
                <a:gd name="T12" fmla="*/ 151 w 143"/>
                <a:gd name="T13" fmla="*/ 676 h 49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3" h="494">
                  <a:moveTo>
                    <a:pt x="105" y="469"/>
                  </a:moveTo>
                  <a:cubicBezTo>
                    <a:pt x="105" y="469"/>
                    <a:pt x="49" y="473"/>
                    <a:pt x="42" y="381"/>
                  </a:cubicBezTo>
                  <a:cubicBezTo>
                    <a:pt x="34" y="289"/>
                    <a:pt x="143" y="235"/>
                    <a:pt x="115" y="0"/>
                  </a:cubicBezTo>
                  <a:cubicBezTo>
                    <a:pt x="88" y="1"/>
                    <a:pt x="88" y="1"/>
                    <a:pt x="88" y="1"/>
                  </a:cubicBezTo>
                  <a:cubicBezTo>
                    <a:pt x="88" y="1"/>
                    <a:pt x="119" y="150"/>
                    <a:pt x="55" y="261"/>
                  </a:cubicBezTo>
                  <a:cubicBezTo>
                    <a:pt x="0" y="356"/>
                    <a:pt x="13" y="441"/>
                    <a:pt x="74" y="494"/>
                  </a:cubicBezTo>
                  <a:lnTo>
                    <a:pt x="105" y="469"/>
                  </a:lnTo>
                  <a:close/>
                </a:path>
              </a:pathLst>
            </a:custGeom>
            <a:solidFill>
              <a:srgbClr val="F1DC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2" name="Freeform 193">
              <a:extLst>
                <a:ext uri="{FF2B5EF4-FFF2-40B4-BE49-F238E27FC236}">
                  <a16:creationId xmlns:a16="http://schemas.microsoft.com/office/drawing/2014/main" id="{E04EADAD-52A3-8179-BB2D-1BDB4EDE0A5B}"/>
                </a:ext>
              </a:extLst>
            </p:cNvPr>
            <p:cNvSpPr>
              <a:spLocks/>
            </p:cNvSpPr>
            <p:nvPr/>
          </p:nvSpPr>
          <p:spPr bwMode="auto">
            <a:xfrm>
              <a:off x="4061" y="1619"/>
              <a:ext cx="433" cy="1320"/>
            </a:xfrm>
            <a:custGeom>
              <a:avLst/>
              <a:gdLst>
                <a:gd name="T0" fmla="*/ 312 w 361"/>
                <a:gd name="T1" fmla="*/ 1585 h 1099"/>
                <a:gd name="T2" fmla="*/ 344 w 361"/>
                <a:gd name="T3" fmla="*/ 1327 h 1099"/>
                <a:gd name="T4" fmla="*/ 445 w 361"/>
                <a:gd name="T5" fmla="*/ 443 h 1099"/>
                <a:gd name="T6" fmla="*/ 43 w 361"/>
                <a:gd name="T7" fmla="*/ 201 h 1099"/>
                <a:gd name="T8" fmla="*/ 0 w 361"/>
                <a:gd name="T9" fmla="*/ 256 h 1099"/>
                <a:gd name="T10" fmla="*/ 84 w 361"/>
                <a:gd name="T11" fmla="*/ 264 h 1099"/>
                <a:gd name="T12" fmla="*/ 143 w 361"/>
                <a:gd name="T13" fmla="*/ 156 h 1099"/>
                <a:gd name="T14" fmla="*/ 423 w 361"/>
                <a:gd name="T15" fmla="*/ 565 h 1099"/>
                <a:gd name="T16" fmla="*/ 311 w 361"/>
                <a:gd name="T17" fmla="*/ 1248 h 1099"/>
                <a:gd name="T18" fmla="*/ 270 w 361"/>
                <a:gd name="T19" fmla="*/ 1404 h 1099"/>
                <a:gd name="T20" fmla="*/ 312 w 361"/>
                <a:gd name="T21" fmla="*/ 1585 h 109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61" h="1099">
                  <a:moveTo>
                    <a:pt x="217" y="1099"/>
                  </a:moveTo>
                  <a:cubicBezTo>
                    <a:pt x="217" y="1099"/>
                    <a:pt x="255" y="1025"/>
                    <a:pt x="239" y="920"/>
                  </a:cubicBezTo>
                  <a:cubicBezTo>
                    <a:pt x="213" y="759"/>
                    <a:pt x="361" y="470"/>
                    <a:pt x="309" y="307"/>
                  </a:cubicBezTo>
                  <a:cubicBezTo>
                    <a:pt x="255" y="140"/>
                    <a:pt x="110" y="0"/>
                    <a:pt x="30" y="139"/>
                  </a:cubicBezTo>
                  <a:cubicBezTo>
                    <a:pt x="9" y="175"/>
                    <a:pt x="0" y="177"/>
                    <a:pt x="0" y="177"/>
                  </a:cubicBezTo>
                  <a:cubicBezTo>
                    <a:pt x="58" y="183"/>
                    <a:pt x="58" y="183"/>
                    <a:pt x="58" y="183"/>
                  </a:cubicBezTo>
                  <a:cubicBezTo>
                    <a:pt x="58" y="183"/>
                    <a:pt x="59" y="122"/>
                    <a:pt x="99" y="108"/>
                  </a:cubicBezTo>
                  <a:cubicBezTo>
                    <a:pt x="139" y="94"/>
                    <a:pt x="292" y="190"/>
                    <a:pt x="294" y="391"/>
                  </a:cubicBezTo>
                  <a:cubicBezTo>
                    <a:pt x="296" y="557"/>
                    <a:pt x="208" y="755"/>
                    <a:pt x="216" y="865"/>
                  </a:cubicBezTo>
                  <a:cubicBezTo>
                    <a:pt x="224" y="975"/>
                    <a:pt x="204" y="969"/>
                    <a:pt x="188" y="973"/>
                  </a:cubicBezTo>
                  <a:lnTo>
                    <a:pt x="217" y="1099"/>
                  </a:lnTo>
                  <a:close/>
                </a:path>
              </a:pathLst>
            </a:custGeom>
            <a:solidFill>
              <a:srgbClr val="F3D4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 name="Freeform 194">
              <a:extLst>
                <a:ext uri="{FF2B5EF4-FFF2-40B4-BE49-F238E27FC236}">
                  <a16:creationId xmlns:a16="http://schemas.microsoft.com/office/drawing/2014/main" id="{661DFDE2-3F17-488F-4413-C6E4B016C725}"/>
                </a:ext>
              </a:extLst>
            </p:cNvPr>
            <p:cNvSpPr>
              <a:spLocks/>
            </p:cNvSpPr>
            <p:nvPr/>
          </p:nvSpPr>
          <p:spPr bwMode="auto">
            <a:xfrm>
              <a:off x="3883" y="3167"/>
              <a:ext cx="182" cy="31"/>
            </a:xfrm>
            <a:custGeom>
              <a:avLst/>
              <a:gdLst>
                <a:gd name="T0" fmla="*/ 218 w 152"/>
                <a:gd name="T1" fmla="*/ 25 h 26"/>
                <a:gd name="T2" fmla="*/ 166 w 152"/>
                <a:gd name="T3" fmla="*/ 2 h 26"/>
                <a:gd name="T4" fmla="*/ 83 w 152"/>
                <a:gd name="T5" fmla="*/ 23 h 26"/>
                <a:gd name="T6" fmla="*/ 0 w 152"/>
                <a:gd name="T7" fmla="*/ 23 h 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2" h="26">
                  <a:moveTo>
                    <a:pt x="152" y="18"/>
                  </a:moveTo>
                  <a:cubicBezTo>
                    <a:pt x="152" y="18"/>
                    <a:pt x="130" y="4"/>
                    <a:pt x="116" y="2"/>
                  </a:cubicBezTo>
                  <a:cubicBezTo>
                    <a:pt x="102" y="0"/>
                    <a:pt x="82" y="6"/>
                    <a:pt x="58" y="16"/>
                  </a:cubicBezTo>
                  <a:cubicBezTo>
                    <a:pt x="34" y="26"/>
                    <a:pt x="0" y="16"/>
                    <a:pt x="0" y="16"/>
                  </a:cubicBezTo>
                </a:path>
              </a:pathLst>
            </a:custGeom>
            <a:noFill/>
            <a:ln w="7938" cap="flat">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95">
              <a:extLst>
                <a:ext uri="{FF2B5EF4-FFF2-40B4-BE49-F238E27FC236}">
                  <a16:creationId xmlns:a16="http://schemas.microsoft.com/office/drawing/2014/main" id="{71ECCAD4-AC84-712C-7032-8850341C591A}"/>
                </a:ext>
              </a:extLst>
            </p:cNvPr>
            <p:cNvSpPr>
              <a:spLocks/>
            </p:cNvSpPr>
            <p:nvPr/>
          </p:nvSpPr>
          <p:spPr bwMode="auto">
            <a:xfrm>
              <a:off x="3607" y="1366"/>
              <a:ext cx="58" cy="181"/>
            </a:xfrm>
            <a:custGeom>
              <a:avLst/>
              <a:gdLst>
                <a:gd name="T0" fmla="*/ 63 w 48"/>
                <a:gd name="T1" fmla="*/ 16 h 151"/>
                <a:gd name="T2" fmla="*/ 1 w 48"/>
                <a:gd name="T3" fmla="*/ 107 h 151"/>
                <a:gd name="T4" fmla="*/ 51 w 48"/>
                <a:gd name="T5" fmla="*/ 187 h 151"/>
                <a:gd name="T6" fmla="*/ 23 w 48"/>
                <a:gd name="T7" fmla="*/ 109 h 151"/>
                <a:gd name="T8" fmla="*/ 63 w 48"/>
                <a:gd name="T9" fmla="*/ 16 h 1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151">
                  <a:moveTo>
                    <a:pt x="43" y="11"/>
                  </a:moveTo>
                  <a:cubicBezTo>
                    <a:pt x="5" y="0"/>
                    <a:pt x="1" y="42"/>
                    <a:pt x="1" y="74"/>
                  </a:cubicBezTo>
                  <a:cubicBezTo>
                    <a:pt x="0" y="87"/>
                    <a:pt x="8" y="151"/>
                    <a:pt x="35" y="130"/>
                  </a:cubicBezTo>
                  <a:cubicBezTo>
                    <a:pt x="48" y="119"/>
                    <a:pt x="20" y="89"/>
                    <a:pt x="16" y="76"/>
                  </a:cubicBezTo>
                  <a:cubicBezTo>
                    <a:pt x="12" y="58"/>
                    <a:pt x="7" y="11"/>
                    <a:pt x="43" y="11"/>
                  </a:cubicBezTo>
                </a:path>
              </a:pathLst>
            </a:custGeom>
            <a:solidFill>
              <a:srgbClr val="EFD5C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8" name="Freeform 196">
              <a:extLst>
                <a:ext uri="{FF2B5EF4-FFF2-40B4-BE49-F238E27FC236}">
                  <a16:creationId xmlns:a16="http://schemas.microsoft.com/office/drawing/2014/main" id="{488B9188-4069-5779-B5DE-F952326FAD24}"/>
                </a:ext>
              </a:extLst>
            </p:cNvPr>
            <p:cNvSpPr>
              <a:spLocks/>
            </p:cNvSpPr>
            <p:nvPr/>
          </p:nvSpPr>
          <p:spPr bwMode="auto">
            <a:xfrm>
              <a:off x="3562" y="952"/>
              <a:ext cx="118" cy="297"/>
            </a:xfrm>
            <a:custGeom>
              <a:avLst/>
              <a:gdLst>
                <a:gd name="T0" fmla="*/ 67 w 99"/>
                <a:gd name="T1" fmla="*/ 0 h 248"/>
                <a:gd name="T2" fmla="*/ 75 w 99"/>
                <a:gd name="T3" fmla="*/ 126 h 248"/>
                <a:gd name="T4" fmla="*/ 0 w 99"/>
                <a:gd name="T5" fmla="*/ 151 h 248"/>
                <a:gd name="T6" fmla="*/ 58 w 99"/>
                <a:gd name="T7" fmla="*/ 147 h 248"/>
                <a:gd name="T8" fmla="*/ 75 w 99"/>
                <a:gd name="T9" fmla="*/ 194 h 248"/>
                <a:gd name="T10" fmla="*/ 87 w 99"/>
                <a:gd name="T11" fmla="*/ 356 h 248"/>
                <a:gd name="T12" fmla="*/ 141 w 99"/>
                <a:gd name="T13" fmla="*/ 147 h 248"/>
                <a:gd name="T14" fmla="*/ 87 w 99"/>
                <a:gd name="T15" fmla="*/ 89 h 248"/>
                <a:gd name="T16" fmla="*/ 67 w 99"/>
                <a:gd name="T17" fmla="*/ 6 h 2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9" h="248">
                  <a:moveTo>
                    <a:pt x="47" y="0"/>
                  </a:moveTo>
                  <a:cubicBezTo>
                    <a:pt x="49" y="21"/>
                    <a:pt x="64" y="69"/>
                    <a:pt x="53" y="88"/>
                  </a:cubicBezTo>
                  <a:cubicBezTo>
                    <a:pt x="44" y="104"/>
                    <a:pt x="11" y="105"/>
                    <a:pt x="0" y="105"/>
                  </a:cubicBezTo>
                  <a:cubicBezTo>
                    <a:pt x="10" y="105"/>
                    <a:pt x="32" y="99"/>
                    <a:pt x="41" y="103"/>
                  </a:cubicBezTo>
                  <a:cubicBezTo>
                    <a:pt x="53" y="108"/>
                    <a:pt x="51" y="120"/>
                    <a:pt x="53" y="135"/>
                  </a:cubicBezTo>
                  <a:cubicBezTo>
                    <a:pt x="57" y="171"/>
                    <a:pt x="61" y="211"/>
                    <a:pt x="61" y="248"/>
                  </a:cubicBezTo>
                  <a:cubicBezTo>
                    <a:pt x="67" y="229"/>
                    <a:pt x="35" y="76"/>
                    <a:pt x="99" y="103"/>
                  </a:cubicBezTo>
                  <a:cubicBezTo>
                    <a:pt x="74" y="94"/>
                    <a:pt x="67" y="89"/>
                    <a:pt x="61" y="62"/>
                  </a:cubicBezTo>
                  <a:cubicBezTo>
                    <a:pt x="56" y="43"/>
                    <a:pt x="51" y="21"/>
                    <a:pt x="47" y="4"/>
                  </a:cubicBezTo>
                </a:path>
              </a:pathLst>
            </a:custGeom>
            <a:solidFill>
              <a:srgbClr val="EFD5C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 name="Freeform 197">
              <a:extLst>
                <a:ext uri="{FF2B5EF4-FFF2-40B4-BE49-F238E27FC236}">
                  <a16:creationId xmlns:a16="http://schemas.microsoft.com/office/drawing/2014/main" id="{1C197BA2-4943-63BD-EC2B-68DF43CFA40F}"/>
                </a:ext>
              </a:extLst>
            </p:cNvPr>
            <p:cNvSpPr>
              <a:spLocks/>
            </p:cNvSpPr>
            <p:nvPr/>
          </p:nvSpPr>
          <p:spPr bwMode="auto">
            <a:xfrm>
              <a:off x="4191" y="1365"/>
              <a:ext cx="244" cy="623"/>
            </a:xfrm>
            <a:custGeom>
              <a:avLst/>
              <a:gdLst>
                <a:gd name="T0" fmla="*/ 22 w 203"/>
                <a:gd name="T1" fmla="*/ 683 h 519"/>
                <a:gd name="T2" fmla="*/ 194 w 203"/>
                <a:gd name="T3" fmla="*/ 612 h 519"/>
                <a:gd name="T4" fmla="*/ 127 w 203"/>
                <a:gd name="T5" fmla="*/ 0 h 519"/>
                <a:gd name="T6" fmla="*/ 162 w 203"/>
                <a:gd name="T7" fmla="*/ 0 h 519"/>
                <a:gd name="T8" fmla="*/ 221 w 203"/>
                <a:gd name="T9" fmla="*/ 322 h 519"/>
                <a:gd name="T10" fmla="*/ 151 w 203"/>
                <a:gd name="T11" fmla="*/ 693 h 519"/>
                <a:gd name="T12" fmla="*/ 38 w 203"/>
                <a:gd name="T13" fmla="*/ 748 h 519"/>
                <a:gd name="T14" fmla="*/ 22 w 203"/>
                <a:gd name="T15" fmla="*/ 683 h 5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3" h="519">
                  <a:moveTo>
                    <a:pt x="15" y="474"/>
                  </a:moveTo>
                  <a:cubicBezTo>
                    <a:pt x="15" y="474"/>
                    <a:pt x="83" y="497"/>
                    <a:pt x="134" y="425"/>
                  </a:cubicBezTo>
                  <a:cubicBezTo>
                    <a:pt x="203" y="327"/>
                    <a:pt x="91" y="178"/>
                    <a:pt x="88" y="0"/>
                  </a:cubicBezTo>
                  <a:cubicBezTo>
                    <a:pt x="112" y="0"/>
                    <a:pt x="112" y="0"/>
                    <a:pt x="112" y="0"/>
                  </a:cubicBezTo>
                  <a:cubicBezTo>
                    <a:pt x="112" y="0"/>
                    <a:pt x="116" y="113"/>
                    <a:pt x="153" y="223"/>
                  </a:cubicBezTo>
                  <a:cubicBezTo>
                    <a:pt x="195" y="344"/>
                    <a:pt x="179" y="444"/>
                    <a:pt x="105" y="481"/>
                  </a:cubicBezTo>
                  <a:cubicBezTo>
                    <a:pt x="66" y="500"/>
                    <a:pt x="39" y="500"/>
                    <a:pt x="27" y="519"/>
                  </a:cubicBezTo>
                  <a:cubicBezTo>
                    <a:pt x="27" y="519"/>
                    <a:pt x="0" y="502"/>
                    <a:pt x="15" y="474"/>
                  </a:cubicBezTo>
                  <a:close/>
                </a:path>
              </a:pathLst>
            </a:custGeom>
            <a:solidFill>
              <a:srgbClr val="F1DC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 name="Freeform 198">
              <a:extLst>
                <a:ext uri="{FF2B5EF4-FFF2-40B4-BE49-F238E27FC236}">
                  <a16:creationId xmlns:a16="http://schemas.microsoft.com/office/drawing/2014/main" id="{C0DB91FD-25F0-CDF4-450E-5579F4CD46FF}"/>
                </a:ext>
              </a:extLst>
            </p:cNvPr>
            <p:cNvSpPr>
              <a:spLocks/>
            </p:cNvSpPr>
            <p:nvPr/>
          </p:nvSpPr>
          <p:spPr bwMode="auto">
            <a:xfrm>
              <a:off x="3783" y="2111"/>
              <a:ext cx="459" cy="279"/>
            </a:xfrm>
            <a:custGeom>
              <a:avLst/>
              <a:gdLst>
                <a:gd name="T0" fmla="*/ 142 w 382"/>
                <a:gd name="T1" fmla="*/ 84 h 232"/>
                <a:gd name="T2" fmla="*/ 84 w 382"/>
                <a:gd name="T3" fmla="*/ 41 h 232"/>
                <a:gd name="T4" fmla="*/ 10 w 382"/>
                <a:gd name="T5" fmla="*/ 84 h 232"/>
                <a:gd name="T6" fmla="*/ 174 w 382"/>
                <a:gd name="T7" fmla="*/ 209 h 232"/>
                <a:gd name="T8" fmla="*/ 463 w 382"/>
                <a:gd name="T9" fmla="*/ 245 h 232"/>
                <a:gd name="T10" fmla="*/ 525 w 382"/>
                <a:gd name="T11" fmla="*/ 17 h 232"/>
                <a:gd name="T12" fmla="*/ 487 w 382"/>
                <a:gd name="T13" fmla="*/ 14 h 2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82" h="232">
                  <a:moveTo>
                    <a:pt x="98" y="58"/>
                  </a:moveTo>
                  <a:cubicBezTo>
                    <a:pt x="81" y="49"/>
                    <a:pt x="66" y="38"/>
                    <a:pt x="58" y="28"/>
                  </a:cubicBezTo>
                  <a:cubicBezTo>
                    <a:pt x="32" y="0"/>
                    <a:pt x="0" y="18"/>
                    <a:pt x="7" y="58"/>
                  </a:cubicBezTo>
                  <a:cubicBezTo>
                    <a:pt x="12" y="85"/>
                    <a:pt x="78" y="130"/>
                    <a:pt x="121" y="145"/>
                  </a:cubicBezTo>
                  <a:cubicBezTo>
                    <a:pt x="164" y="161"/>
                    <a:pt x="261" y="232"/>
                    <a:pt x="320" y="170"/>
                  </a:cubicBezTo>
                  <a:cubicBezTo>
                    <a:pt x="379" y="107"/>
                    <a:pt x="382" y="34"/>
                    <a:pt x="364" y="12"/>
                  </a:cubicBezTo>
                  <a:cubicBezTo>
                    <a:pt x="358" y="4"/>
                    <a:pt x="349" y="5"/>
                    <a:pt x="337" y="10"/>
                  </a:cubicBezTo>
                </a:path>
              </a:pathLst>
            </a:custGeom>
            <a:solidFill>
              <a:srgbClr val="DC789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 name="Freeform 199">
              <a:extLst>
                <a:ext uri="{FF2B5EF4-FFF2-40B4-BE49-F238E27FC236}">
                  <a16:creationId xmlns:a16="http://schemas.microsoft.com/office/drawing/2014/main" id="{21BF1D89-E3D6-19CD-E928-97DCF6D996D3}"/>
                </a:ext>
              </a:extLst>
            </p:cNvPr>
            <p:cNvSpPr>
              <a:spLocks/>
            </p:cNvSpPr>
            <p:nvPr/>
          </p:nvSpPr>
          <p:spPr bwMode="auto">
            <a:xfrm>
              <a:off x="3901" y="2123"/>
              <a:ext cx="287" cy="95"/>
            </a:xfrm>
            <a:custGeom>
              <a:avLst/>
              <a:gdLst>
                <a:gd name="T0" fmla="*/ 345 w 239"/>
                <a:gd name="T1" fmla="*/ 0 h 79"/>
                <a:gd name="T2" fmla="*/ 145 w 239"/>
                <a:gd name="T3" fmla="*/ 105 h 79"/>
                <a:gd name="T4" fmla="*/ 0 w 239"/>
                <a:gd name="T5" fmla="*/ 70 h 79"/>
                <a:gd name="T6" fmla="*/ 0 60000 65536"/>
                <a:gd name="T7" fmla="*/ 0 60000 65536"/>
                <a:gd name="T8" fmla="*/ 0 60000 65536"/>
              </a:gdLst>
              <a:ahLst/>
              <a:cxnLst>
                <a:cxn ang="T6">
                  <a:pos x="T0" y="T1"/>
                </a:cxn>
                <a:cxn ang="T7">
                  <a:pos x="T2" y="T3"/>
                </a:cxn>
                <a:cxn ang="T8">
                  <a:pos x="T4" y="T5"/>
                </a:cxn>
              </a:cxnLst>
              <a:rect l="0" t="0" r="r" b="b"/>
              <a:pathLst>
                <a:path w="239" h="79">
                  <a:moveTo>
                    <a:pt x="239" y="0"/>
                  </a:moveTo>
                  <a:cubicBezTo>
                    <a:pt x="209" y="13"/>
                    <a:pt x="162" y="60"/>
                    <a:pt x="101" y="72"/>
                  </a:cubicBezTo>
                  <a:cubicBezTo>
                    <a:pt x="71" y="79"/>
                    <a:pt x="31" y="66"/>
                    <a:pt x="0" y="48"/>
                  </a:cubicBezTo>
                </a:path>
              </a:pathLst>
            </a:custGeom>
            <a:solidFill>
              <a:srgbClr val="DC789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 name="Freeform 200">
              <a:extLst>
                <a:ext uri="{FF2B5EF4-FFF2-40B4-BE49-F238E27FC236}">
                  <a16:creationId xmlns:a16="http://schemas.microsoft.com/office/drawing/2014/main" id="{BB651878-4D17-CF03-D475-2019727C9188}"/>
                </a:ext>
              </a:extLst>
            </p:cNvPr>
            <p:cNvSpPr>
              <a:spLocks/>
            </p:cNvSpPr>
            <p:nvPr/>
          </p:nvSpPr>
          <p:spPr bwMode="auto">
            <a:xfrm>
              <a:off x="4939" y="769"/>
              <a:ext cx="235" cy="2915"/>
            </a:xfrm>
            <a:custGeom>
              <a:avLst/>
              <a:gdLst>
                <a:gd name="T0" fmla="*/ 155 w 196"/>
                <a:gd name="T1" fmla="*/ 0 h 2428"/>
                <a:gd name="T2" fmla="*/ 64 w 196"/>
                <a:gd name="T3" fmla="*/ 634 h 2428"/>
                <a:gd name="T4" fmla="*/ 80 w 196"/>
                <a:gd name="T5" fmla="*/ 1072 h 2428"/>
                <a:gd name="T6" fmla="*/ 253 w 196"/>
                <a:gd name="T7" fmla="*/ 1798 h 2428"/>
                <a:gd name="T8" fmla="*/ 207 w 196"/>
                <a:gd name="T9" fmla="*/ 3500 h 24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6" h="2428">
                  <a:moveTo>
                    <a:pt x="108" y="0"/>
                  </a:moveTo>
                  <a:cubicBezTo>
                    <a:pt x="108" y="0"/>
                    <a:pt x="40" y="328"/>
                    <a:pt x="44" y="440"/>
                  </a:cubicBezTo>
                  <a:cubicBezTo>
                    <a:pt x="48" y="552"/>
                    <a:pt x="0" y="664"/>
                    <a:pt x="56" y="744"/>
                  </a:cubicBezTo>
                  <a:cubicBezTo>
                    <a:pt x="156" y="887"/>
                    <a:pt x="156" y="1017"/>
                    <a:pt x="176" y="1248"/>
                  </a:cubicBezTo>
                  <a:cubicBezTo>
                    <a:pt x="196" y="1480"/>
                    <a:pt x="144" y="2428"/>
                    <a:pt x="144" y="2428"/>
                  </a:cubicBezTo>
                </a:path>
              </a:pathLst>
            </a:custGeom>
            <a:noFill/>
            <a:ln w="7938" cap="flat">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01">
              <a:extLst>
                <a:ext uri="{FF2B5EF4-FFF2-40B4-BE49-F238E27FC236}">
                  <a16:creationId xmlns:a16="http://schemas.microsoft.com/office/drawing/2014/main" id="{E2230CEB-3674-6AAE-26CF-CA1685DCC84A}"/>
                </a:ext>
              </a:extLst>
            </p:cNvPr>
            <p:cNvSpPr>
              <a:spLocks/>
            </p:cNvSpPr>
            <p:nvPr/>
          </p:nvSpPr>
          <p:spPr bwMode="auto">
            <a:xfrm>
              <a:off x="3104" y="776"/>
              <a:ext cx="285" cy="2920"/>
            </a:xfrm>
            <a:custGeom>
              <a:avLst/>
              <a:gdLst>
                <a:gd name="T0" fmla="*/ 115 w 237"/>
                <a:gd name="T1" fmla="*/ 3506 h 2432"/>
                <a:gd name="T2" fmla="*/ 214 w 237"/>
                <a:gd name="T3" fmla="*/ 1650 h 2432"/>
                <a:gd name="T4" fmla="*/ 278 w 237"/>
                <a:gd name="T5" fmla="*/ 1101 h 2432"/>
                <a:gd name="T6" fmla="*/ 237 w 237"/>
                <a:gd name="T7" fmla="*/ 732 h 2432"/>
                <a:gd name="T8" fmla="*/ 255 w 237"/>
                <a:gd name="T9" fmla="*/ 375 h 2432"/>
                <a:gd name="T10" fmla="*/ 231 w 237"/>
                <a:gd name="T11" fmla="*/ 0 h 24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7" h="2432">
                  <a:moveTo>
                    <a:pt x="80" y="2432"/>
                  </a:moveTo>
                  <a:cubicBezTo>
                    <a:pt x="0" y="2000"/>
                    <a:pt x="144" y="1232"/>
                    <a:pt x="148" y="1144"/>
                  </a:cubicBezTo>
                  <a:cubicBezTo>
                    <a:pt x="152" y="1056"/>
                    <a:pt x="136" y="860"/>
                    <a:pt x="192" y="764"/>
                  </a:cubicBezTo>
                  <a:cubicBezTo>
                    <a:pt x="237" y="688"/>
                    <a:pt x="176" y="580"/>
                    <a:pt x="164" y="508"/>
                  </a:cubicBezTo>
                  <a:cubicBezTo>
                    <a:pt x="152" y="436"/>
                    <a:pt x="196" y="324"/>
                    <a:pt x="176" y="260"/>
                  </a:cubicBezTo>
                  <a:cubicBezTo>
                    <a:pt x="156" y="196"/>
                    <a:pt x="160" y="0"/>
                    <a:pt x="160" y="0"/>
                  </a:cubicBezTo>
                </a:path>
              </a:pathLst>
            </a:custGeom>
            <a:noFill/>
            <a:ln w="7938" cap="flat">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84" name="Freeform 202">
              <a:extLst>
                <a:ext uri="{FF2B5EF4-FFF2-40B4-BE49-F238E27FC236}">
                  <a16:creationId xmlns:a16="http://schemas.microsoft.com/office/drawing/2014/main" id="{624D55D6-32AC-1FC9-FA22-EB9BA58C1150}"/>
                </a:ext>
              </a:extLst>
            </p:cNvPr>
            <p:cNvSpPr>
              <a:spLocks/>
            </p:cNvSpPr>
            <p:nvPr/>
          </p:nvSpPr>
          <p:spPr bwMode="auto">
            <a:xfrm>
              <a:off x="3558" y="2326"/>
              <a:ext cx="669" cy="1019"/>
            </a:xfrm>
            <a:custGeom>
              <a:avLst/>
              <a:gdLst>
                <a:gd name="T0" fmla="*/ 593 w 558"/>
                <a:gd name="T1" fmla="*/ 6 h 849"/>
                <a:gd name="T2" fmla="*/ 651 w 558"/>
                <a:gd name="T3" fmla="*/ 53 h 849"/>
                <a:gd name="T4" fmla="*/ 490 w 558"/>
                <a:gd name="T5" fmla="*/ 64 h 849"/>
                <a:gd name="T6" fmla="*/ 73 w 558"/>
                <a:gd name="T7" fmla="*/ 813 h 849"/>
                <a:gd name="T8" fmla="*/ 38 w 558"/>
                <a:gd name="T9" fmla="*/ 949 h 849"/>
                <a:gd name="T10" fmla="*/ 211 w 558"/>
                <a:gd name="T11" fmla="*/ 1180 h 849"/>
                <a:gd name="T12" fmla="*/ 315 w 558"/>
                <a:gd name="T13" fmla="*/ 1135 h 849"/>
                <a:gd name="T14" fmla="*/ 331 w 558"/>
                <a:gd name="T15" fmla="*/ 869 h 849"/>
                <a:gd name="T16" fmla="*/ 448 w 558"/>
                <a:gd name="T17" fmla="*/ 427 h 849"/>
                <a:gd name="T18" fmla="*/ 802 w 558"/>
                <a:gd name="T19" fmla="*/ 166 h 849"/>
                <a:gd name="T20" fmla="*/ 673 w 558"/>
                <a:gd name="T21" fmla="*/ 48 h 849"/>
                <a:gd name="T22" fmla="*/ 644 w 558"/>
                <a:gd name="T23" fmla="*/ 0 h 849"/>
                <a:gd name="T24" fmla="*/ 593 w 558"/>
                <a:gd name="T25" fmla="*/ 6 h 8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58" h="849">
                  <a:moveTo>
                    <a:pt x="413" y="4"/>
                  </a:moveTo>
                  <a:cubicBezTo>
                    <a:pt x="413" y="4"/>
                    <a:pt x="452" y="26"/>
                    <a:pt x="453" y="37"/>
                  </a:cubicBezTo>
                  <a:cubicBezTo>
                    <a:pt x="453" y="37"/>
                    <a:pt x="401" y="18"/>
                    <a:pt x="341" y="44"/>
                  </a:cubicBezTo>
                  <a:cubicBezTo>
                    <a:pt x="281" y="71"/>
                    <a:pt x="6" y="196"/>
                    <a:pt x="51" y="564"/>
                  </a:cubicBezTo>
                  <a:cubicBezTo>
                    <a:pt x="51" y="564"/>
                    <a:pt x="0" y="587"/>
                    <a:pt x="27" y="659"/>
                  </a:cubicBezTo>
                  <a:cubicBezTo>
                    <a:pt x="54" y="731"/>
                    <a:pt x="107" y="827"/>
                    <a:pt x="147" y="819"/>
                  </a:cubicBezTo>
                  <a:cubicBezTo>
                    <a:pt x="147" y="819"/>
                    <a:pt x="196" y="849"/>
                    <a:pt x="219" y="788"/>
                  </a:cubicBezTo>
                  <a:cubicBezTo>
                    <a:pt x="242" y="727"/>
                    <a:pt x="274" y="649"/>
                    <a:pt x="230" y="603"/>
                  </a:cubicBezTo>
                  <a:cubicBezTo>
                    <a:pt x="230" y="603"/>
                    <a:pt x="186" y="397"/>
                    <a:pt x="312" y="297"/>
                  </a:cubicBezTo>
                  <a:cubicBezTo>
                    <a:pt x="439" y="197"/>
                    <a:pt x="558" y="249"/>
                    <a:pt x="558" y="115"/>
                  </a:cubicBezTo>
                  <a:cubicBezTo>
                    <a:pt x="558" y="68"/>
                    <a:pt x="468" y="33"/>
                    <a:pt x="468" y="33"/>
                  </a:cubicBezTo>
                  <a:cubicBezTo>
                    <a:pt x="468" y="33"/>
                    <a:pt x="447" y="14"/>
                    <a:pt x="448" y="0"/>
                  </a:cubicBezTo>
                  <a:lnTo>
                    <a:pt x="413" y="4"/>
                  </a:lnTo>
                  <a:close/>
                </a:path>
              </a:pathLst>
            </a:custGeom>
            <a:solidFill>
              <a:srgbClr val="EDB9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 name="Freeform 203">
              <a:extLst>
                <a:ext uri="{FF2B5EF4-FFF2-40B4-BE49-F238E27FC236}">
                  <a16:creationId xmlns:a16="http://schemas.microsoft.com/office/drawing/2014/main" id="{86D393E5-4B8F-9414-9222-88F5BEF00D17}"/>
                </a:ext>
              </a:extLst>
            </p:cNvPr>
            <p:cNvSpPr>
              <a:spLocks/>
            </p:cNvSpPr>
            <p:nvPr/>
          </p:nvSpPr>
          <p:spPr bwMode="auto">
            <a:xfrm>
              <a:off x="3560" y="2381"/>
              <a:ext cx="546" cy="667"/>
            </a:xfrm>
            <a:custGeom>
              <a:avLst/>
              <a:gdLst>
                <a:gd name="T0" fmla="*/ 336 w 455"/>
                <a:gd name="T1" fmla="*/ 8 h 555"/>
                <a:gd name="T2" fmla="*/ 214 w 455"/>
                <a:gd name="T3" fmla="*/ 155 h 555"/>
                <a:gd name="T4" fmla="*/ 72 w 455"/>
                <a:gd name="T5" fmla="*/ 749 h 555"/>
                <a:gd name="T6" fmla="*/ 146 w 455"/>
                <a:gd name="T7" fmla="*/ 750 h 555"/>
                <a:gd name="T8" fmla="*/ 276 w 455"/>
                <a:gd name="T9" fmla="*/ 799 h 555"/>
                <a:gd name="T10" fmla="*/ 545 w 455"/>
                <a:gd name="T11" fmla="*/ 127 h 555"/>
                <a:gd name="T12" fmla="*/ 636 w 455"/>
                <a:gd name="T13" fmla="*/ 29 h 555"/>
                <a:gd name="T14" fmla="*/ 517 w 455"/>
                <a:gd name="T15" fmla="*/ 56 h 555"/>
                <a:gd name="T16" fmla="*/ 308 w 455"/>
                <a:gd name="T17" fmla="*/ 142 h 555"/>
                <a:gd name="T18" fmla="*/ 365 w 455"/>
                <a:gd name="T19" fmla="*/ 14 h 555"/>
                <a:gd name="T20" fmla="*/ 336 w 455"/>
                <a:gd name="T21" fmla="*/ 8 h 5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5" h="555">
                  <a:moveTo>
                    <a:pt x="233" y="6"/>
                  </a:moveTo>
                  <a:cubicBezTo>
                    <a:pt x="217" y="13"/>
                    <a:pt x="200" y="61"/>
                    <a:pt x="148" y="107"/>
                  </a:cubicBezTo>
                  <a:cubicBezTo>
                    <a:pt x="72" y="174"/>
                    <a:pt x="0" y="341"/>
                    <a:pt x="50" y="518"/>
                  </a:cubicBezTo>
                  <a:cubicBezTo>
                    <a:pt x="50" y="518"/>
                    <a:pt x="74" y="501"/>
                    <a:pt x="102" y="519"/>
                  </a:cubicBezTo>
                  <a:cubicBezTo>
                    <a:pt x="130" y="536"/>
                    <a:pt x="178" y="555"/>
                    <a:pt x="192" y="553"/>
                  </a:cubicBezTo>
                  <a:cubicBezTo>
                    <a:pt x="207" y="551"/>
                    <a:pt x="105" y="263"/>
                    <a:pt x="378" y="88"/>
                  </a:cubicBezTo>
                  <a:cubicBezTo>
                    <a:pt x="448" y="44"/>
                    <a:pt x="455" y="38"/>
                    <a:pt x="442" y="20"/>
                  </a:cubicBezTo>
                  <a:cubicBezTo>
                    <a:pt x="429" y="2"/>
                    <a:pt x="393" y="32"/>
                    <a:pt x="359" y="39"/>
                  </a:cubicBezTo>
                  <a:cubicBezTo>
                    <a:pt x="326" y="46"/>
                    <a:pt x="238" y="67"/>
                    <a:pt x="214" y="98"/>
                  </a:cubicBezTo>
                  <a:cubicBezTo>
                    <a:pt x="214" y="98"/>
                    <a:pt x="272" y="38"/>
                    <a:pt x="253" y="10"/>
                  </a:cubicBezTo>
                  <a:cubicBezTo>
                    <a:pt x="245" y="0"/>
                    <a:pt x="233" y="6"/>
                    <a:pt x="233" y="6"/>
                  </a:cubicBezTo>
                  <a:close/>
                </a:path>
              </a:pathLst>
            </a:custGeom>
            <a:solidFill>
              <a:srgbClr val="E39DB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 name="Freeform 204">
              <a:extLst>
                <a:ext uri="{FF2B5EF4-FFF2-40B4-BE49-F238E27FC236}">
                  <a16:creationId xmlns:a16="http://schemas.microsoft.com/office/drawing/2014/main" id="{F21C7CA8-E248-2089-A871-B2D2CA4DBF61}"/>
                </a:ext>
              </a:extLst>
            </p:cNvPr>
            <p:cNvSpPr>
              <a:spLocks/>
            </p:cNvSpPr>
            <p:nvPr/>
          </p:nvSpPr>
          <p:spPr bwMode="auto">
            <a:xfrm>
              <a:off x="3593" y="2499"/>
              <a:ext cx="224" cy="489"/>
            </a:xfrm>
            <a:custGeom>
              <a:avLst/>
              <a:gdLst>
                <a:gd name="T0" fmla="*/ 268 w 187"/>
                <a:gd name="T1" fmla="*/ 0 h 407"/>
                <a:gd name="T2" fmla="*/ 74 w 187"/>
                <a:gd name="T3" fmla="*/ 588 h 407"/>
                <a:gd name="T4" fmla="*/ 0 60000 65536"/>
                <a:gd name="T5" fmla="*/ 0 60000 65536"/>
              </a:gdLst>
              <a:ahLst/>
              <a:cxnLst>
                <a:cxn ang="T4">
                  <a:pos x="T0" y="T1"/>
                </a:cxn>
                <a:cxn ang="T5">
                  <a:pos x="T2" y="T3"/>
                </a:cxn>
              </a:cxnLst>
              <a:rect l="0" t="0" r="r" b="b"/>
              <a:pathLst>
                <a:path w="187" h="407">
                  <a:moveTo>
                    <a:pt x="187" y="0"/>
                  </a:moveTo>
                  <a:cubicBezTo>
                    <a:pt x="187" y="0"/>
                    <a:pt x="0" y="149"/>
                    <a:pt x="52" y="407"/>
                  </a:cubicBezTo>
                </a:path>
              </a:pathLst>
            </a:custGeom>
            <a:noFill/>
            <a:ln w="6350"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7" name="Freeform 205">
              <a:extLst>
                <a:ext uri="{FF2B5EF4-FFF2-40B4-BE49-F238E27FC236}">
                  <a16:creationId xmlns:a16="http://schemas.microsoft.com/office/drawing/2014/main" id="{DB544E1E-E7B7-2062-C6F1-C75F5DE3F007}"/>
                </a:ext>
              </a:extLst>
            </p:cNvPr>
            <p:cNvSpPr>
              <a:spLocks/>
            </p:cNvSpPr>
            <p:nvPr/>
          </p:nvSpPr>
          <p:spPr bwMode="auto">
            <a:xfrm>
              <a:off x="3402" y="2035"/>
              <a:ext cx="595" cy="1321"/>
            </a:xfrm>
            <a:custGeom>
              <a:avLst/>
              <a:gdLst>
                <a:gd name="T0" fmla="*/ 0 w 496"/>
                <a:gd name="T1" fmla="*/ 0 h 1101"/>
                <a:gd name="T2" fmla="*/ 160 w 496"/>
                <a:gd name="T3" fmla="*/ 382 h 1101"/>
                <a:gd name="T4" fmla="*/ 245 w 496"/>
                <a:gd name="T5" fmla="*/ 681 h 1101"/>
                <a:gd name="T6" fmla="*/ 214 w 496"/>
                <a:gd name="T7" fmla="*/ 1091 h 1101"/>
                <a:gd name="T8" fmla="*/ 194 w 496"/>
                <a:gd name="T9" fmla="*/ 1289 h 1101"/>
                <a:gd name="T10" fmla="*/ 345 w 496"/>
                <a:gd name="T11" fmla="*/ 1539 h 1101"/>
                <a:gd name="T12" fmla="*/ 416 w 496"/>
                <a:gd name="T13" fmla="*/ 1572 h 1101"/>
                <a:gd name="T14" fmla="*/ 518 w 496"/>
                <a:gd name="T15" fmla="*/ 1520 h 1101"/>
                <a:gd name="T16" fmla="*/ 579 w 496"/>
                <a:gd name="T17" fmla="*/ 1274 h 1101"/>
                <a:gd name="T18" fmla="*/ 570 w 496"/>
                <a:gd name="T19" fmla="*/ 1021 h 1101"/>
                <a:gd name="T20" fmla="*/ 714 w 496"/>
                <a:gd name="T21" fmla="*/ 845 h 11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96" h="1101">
                  <a:moveTo>
                    <a:pt x="0" y="0"/>
                  </a:moveTo>
                  <a:cubicBezTo>
                    <a:pt x="0" y="0"/>
                    <a:pt x="35" y="205"/>
                    <a:pt x="111" y="265"/>
                  </a:cubicBezTo>
                  <a:cubicBezTo>
                    <a:pt x="186" y="325"/>
                    <a:pt x="210" y="404"/>
                    <a:pt x="170" y="473"/>
                  </a:cubicBezTo>
                  <a:cubicBezTo>
                    <a:pt x="130" y="542"/>
                    <a:pt x="136" y="716"/>
                    <a:pt x="148" y="758"/>
                  </a:cubicBezTo>
                  <a:cubicBezTo>
                    <a:pt x="164" y="814"/>
                    <a:pt x="117" y="833"/>
                    <a:pt x="135" y="895"/>
                  </a:cubicBezTo>
                  <a:cubicBezTo>
                    <a:pt x="153" y="957"/>
                    <a:pt x="202" y="1042"/>
                    <a:pt x="240" y="1069"/>
                  </a:cubicBezTo>
                  <a:cubicBezTo>
                    <a:pt x="278" y="1095"/>
                    <a:pt x="259" y="1101"/>
                    <a:pt x="289" y="1092"/>
                  </a:cubicBezTo>
                  <a:cubicBezTo>
                    <a:pt x="319" y="1083"/>
                    <a:pt x="361" y="1086"/>
                    <a:pt x="360" y="1056"/>
                  </a:cubicBezTo>
                  <a:cubicBezTo>
                    <a:pt x="359" y="1026"/>
                    <a:pt x="426" y="957"/>
                    <a:pt x="403" y="885"/>
                  </a:cubicBezTo>
                  <a:cubicBezTo>
                    <a:pt x="379" y="808"/>
                    <a:pt x="373" y="760"/>
                    <a:pt x="396" y="709"/>
                  </a:cubicBezTo>
                  <a:cubicBezTo>
                    <a:pt x="420" y="659"/>
                    <a:pt x="446" y="574"/>
                    <a:pt x="496" y="587"/>
                  </a:cubicBezTo>
                </a:path>
              </a:pathLst>
            </a:custGeom>
            <a:noFill/>
            <a:ln w="7938"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206">
              <a:extLst>
                <a:ext uri="{FF2B5EF4-FFF2-40B4-BE49-F238E27FC236}">
                  <a16:creationId xmlns:a16="http://schemas.microsoft.com/office/drawing/2014/main" id="{112DFD8F-519E-200B-48E9-ACC31E2C3A58}"/>
                </a:ext>
              </a:extLst>
            </p:cNvPr>
            <p:cNvSpPr>
              <a:spLocks/>
            </p:cNvSpPr>
            <p:nvPr/>
          </p:nvSpPr>
          <p:spPr bwMode="auto">
            <a:xfrm>
              <a:off x="3377" y="2056"/>
              <a:ext cx="55" cy="48"/>
            </a:xfrm>
            <a:custGeom>
              <a:avLst/>
              <a:gdLst>
                <a:gd name="T0" fmla="*/ 53 w 46"/>
                <a:gd name="T1" fmla="*/ 0 h 40"/>
                <a:gd name="T2" fmla="*/ 7 w 46"/>
                <a:gd name="T3" fmla="*/ 30 h 40"/>
                <a:gd name="T4" fmla="*/ 66 w 46"/>
                <a:gd name="T5" fmla="*/ 28 h 40"/>
                <a:gd name="T6" fmla="*/ 0 60000 65536"/>
                <a:gd name="T7" fmla="*/ 0 60000 65536"/>
                <a:gd name="T8" fmla="*/ 0 60000 65536"/>
              </a:gdLst>
              <a:ahLst/>
              <a:cxnLst>
                <a:cxn ang="T6">
                  <a:pos x="T0" y="T1"/>
                </a:cxn>
                <a:cxn ang="T7">
                  <a:pos x="T2" y="T3"/>
                </a:cxn>
                <a:cxn ang="T8">
                  <a:pos x="T4" y="T5"/>
                </a:cxn>
              </a:cxnLst>
              <a:rect l="0" t="0" r="r" b="b"/>
              <a:pathLst>
                <a:path w="46" h="40">
                  <a:moveTo>
                    <a:pt x="37" y="0"/>
                  </a:moveTo>
                  <a:cubicBezTo>
                    <a:pt x="27" y="2"/>
                    <a:pt x="0" y="2"/>
                    <a:pt x="5" y="21"/>
                  </a:cubicBezTo>
                  <a:cubicBezTo>
                    <a:pt x="11" y="40"/>
                    <a:pt x="37" y="23"/>
                    <a:pt x="46" y="19"/>
                  </a:cubicBezTo>
                </a:path>
              </a:pathLst>
            </a:custGeom>
            <a:noFill/>
            <a:ln w="23813" cap="rnd">
              <a:solidFill>
                <a:srgbClr val="F9F6F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 name="Freeform 207">
              <a:extLst>
                <a:ext uri="{FF2B5EF4-FFF2-40B4-BE49-F238E27FC236}">
                  <a16:creationId xmlns:a16="http://schemas.microsoft.com/office/drawing/2014/main" id="{B57B317A-DB4F-363F-2722-06D633ADAC2C}"/>
                </a:ext>
              </a:extLst>
            </p:cNvPr>
            <p:cNvSpPr>
              <a:spLocks/>
            </p:cNvSpPr>
            <p:nvPr/>
          </p:nvSpPr>
          <p:spPr bwMode="auto">
            <a:xfrm>
              <a:off x="3397" y="2109"/>
              <a:ext cx="37" cy="24"/>
            </a:xfrm>
            <a:custGeom>
              <a:avLst/>
              <a:gdLst>
                <a:gd name="T0" fmla="*/ 44 w 31"/>
                <a:gd name="T1" fmla="*/ 0 h 20"/>
                <a:gd name="T2" fmla="*/ 0 w 31"/>
                <a:gd name="T3" fmla="*/ 29 h 20"/>
                <a:gd name="T4" fmla="*/ 0 60000 65536"/>
                <a:gd name="T5" fmla="*/ 0 60000 65536"/>
              </a:gdLst>
              <a:ahLst/>
              <a:cxnLst>
                <a:cxn ang="T4">
                  <a:pos x="T0" y="T1"/>
                </a:cxn>
                <a:cxn ang="T5">
                  <a:pos x="T2" y="T3"/>
                </a:cxn>
              </a:cxnLst>
              <a:rect l="0" t="0" r="r" b="b"/>
              <a:pathLst>
                <a:path w="31" h="20">
                  <a:moveTo>
                    <a:pt x="31" y="0"/>
                  </a:moveTo>
                  <a:cubicBezTo>
                    <a:pt x="22" y="8"/>
                    <a:pt x="10" y="13"/>
                    <a:pt x="0" y="20"/>
                  </a:cubicBezTo>
                </a:path>
              </a:pathLst>
            </a:custGeom>
            <a:noFill/>
            <a:ln w="23813" cap="rnd">
              <a:solidFill>
                <a:srgbClr val="F9F6F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208">
              <a:extLst>
                <a:ext uri="{FF2B5EF4-FFF2-40B4-BE49-F238E27FC236}">
                  <a16:creationId xmlns:a16="http://schemas.microsoft.com/office/drawing/2014/main" id="{E2FFD94C-0184-F848-B4B3-F8346C4C24B1}"/>
                </a:ext>
              </a:extLst>
            </p:cNvPr>
            <p:cNvSpPr>
              <a:spLocks/>
            </p:cNvSpPr>
            <p:nvPr/>
          </p:nvSpPr>
          <p:spPr bwMode="auto">
            <a:xfrm>
              <a:off x="3424" y="2158"/>
              <a:ext cx="40" cy="28"/>
            </a:xfrm>
            <a:custGeom>
              <a:avLst/>
              <a:gdLst>
                <a:gd name="T0" fmla="*/ 0 w 34"/>
                <a:gd name="T1" fmla="*/ 34 h 23"/>
                <a:gd name="T2" fmla="*/ 47 w 34"/>
                <a:gd name="T3" fmla="*/ 0 h 23"/>
                <a:gd name="T4" fmla="*/ 0 60000 65536"/>
                <a:gd name="T5" fmla="*/ 0 60000 65536"/>
              </a:gdLst>
              <a:ahLst/>
              <a:cxnLst>
                <a:cxn ang="T4">
                  <a:pos x="T0" y="T1"/>
                </a:cxn>
                <a:cxn ang="T5">
                  <a:pos x="T2" y="T3"/>
                </a:cxn>
              </a:cxnLst>
              <a:rect l="0" t="0" r="r" b="b"/>
              <a:pathLst>
                <a:path w="34" h="23">
                  <a:moveTo>
                    <a:pt x="0" y="23"/>
                  </a:moveTo>
                  <a:cubicBezTo>
                    <a:pt x="9" y="14"/>
                    <a:pt x="23" y="7"/>
                    <a:pt x="34" y="0"/>
                  </a:cubicBezTo>
                </a:path>
              </a:pathLst>
            </a:custGeom>
            <a:noFill/>
            <a:ln w="23813" cap="rnd">
              <a:solidFill>
                <a:srgbClr val="F9F6F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1" name="Freeform 209">
              <a:extLst>
                <a:ext uri="{FF2B5EF4-FFF2-40B4-BE49-F238E27FC236}">
                  <a16:creationId xmlns:a16="http://schemas.microsoft.com/office/drawing/2014/main" id="{6F99CD3C-B115-1370-E672-67FB7DB9A648}"/>
                </a:ext>
              </a:extLst>
            </p:cNvPr>
            <p:cNvSpPr>
              <a:spLocks/>
            </p:cNvSpPr>
            <p:nvPr/>
          </p:nvSpPr>
          <p:spPr bwMode="auto">
            <a:xfrm>
              <a:off x="4052" y="2315"/>
              <a:ext cx="60" cy="53"/>
            </a:xfrm>
            <a:custGeom>
              <a:avLst/>
              <a:gdLst>
                <a:gd name="T0" fmla="*/ 0 w 50"/>
                <a:gd name="T1" fmla="*/ 16 h 44"/>
                <a:gd name="T2" fmla="*/ 10 w 50"/>
                <a:gd name="T3" fmla="*/ 22 h 44"/>
                <a:gd name="T4" fmla="*/ 31 w 50"/>
                <a:gd name="T5" fmla="*/ 35 h 44"/>
                <a:gd name="T6" fmla="*/ 41 w 50"/>
                <a:gd name="T7" fmla="*/ 41 h 44"/>
                <a:gd name="T8" fmla="*/ 50 w 50"/>
                <a:gd name="T9" fmla="*/ 48 h 44"/>
                <a:gd name="T10" fmla="*/ 55 w 50"/>
                <a:gd name="T11" fmla="*/ 52 h 44"/>
                <a:gd name="T12" fmla="*/ 60 w 50"/>
                <a:gd name="T13" fmla="*/ 54 h 44"/>
                <a:gd name="T14" fmla="*/ 70 w 50"/>
                <a:gd name="T15" fmla="*/ 61 h 44"/>
                <a:gd name="T16" fmla="*/ 67 w 50"/>
                <a:gd name="T17" fmla="*/ 54 h 44"/>
                <a:gd name="T18" fmla="*/ 62 w 50"/>
                <a:gd name="T19" fmla="*/ 47 h 44"/>
                <a:gd name="T20" fmla="*/ 58 w 50"/>
                <a:gd name="T21" fmla="*/ 41 h 44"/>
                <a:gd name="T22" fmla="*/ 55 w 50"/>
                <a:gd name="T23" fmla="*/ 35 h 44"/>
                <a:gd name="T24" fmla="*/ 52 w 50"/>
                <a:gd name="T25" fmla="*/ 29 h 44"/>
                <a:gd name="T26" fmla="*/ 50 w 50"/>
                <a:gd name="T27" fmla="*/ 17 h 44"/>
                <a:gd name="T28" fmla="*/ 52 w 50"/>
                <a:gd name="T29" fmla="*/ 13 h 44"/>
                <a:gd name="T30" fmla="*/ 37 w 50"/>
                <a:gd name="T31" fmla="*/ 2 h 44"/>
                <a:gd name="T32" fmla="*/ 5 w 50"/>
                <a:gd name="T33" fmla="*/ 7 h 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0" h="44">
                  <a:moveTo>
                    <a:pt x="0" y="11"/>
                  </a:moveTo>
                  <a:cubicBezTo>
                    <a:pt x="1" y="14"/>
                    <a:pt x="5" y="14"/>
                    <a:pt x="7" y="15"/>
                  </a:cubicBezTo>
                  <a:cubicBezTo>
                    <a:pt x="12" y="18"/>
                    <a:pt x="18" y="20"/>
                    <a:pt x="22" y="24"/>
                  </a:cubicBezTo>
                  <a:cubicBezTo>
                    <a:pt x="24" y="25"/>
                    <a:pt x="26" y="26"/>
                    <a:pt x="28" y="28"/>
                  </a:cubicBezTo>
                  <a:cubicBezTo>
                    <a:pt x="31" y="29"/>
                    <a:pt x="33" y="31"/>
                    <a:pt x="35" y="33"/>
                  </a:cubicBezTo>
                  <a:cubicBezTo>
                    <a:pt x="36" y="34"/>
                    <a:pt x="37" y="35"/>
                    <a:pt x="38" y="36"/>
                  </a:cubicBezTo>
                  <a:cubicBezTo>
                    <a:pt x="40" y="36"/>
                    <a:pt x="41" y="36"/>
                    <a:pt x="42" y="37"/>
                  </a:cubicBezTo>
                  <a:cubicBezTo>
                    <a:pt x="44" y="38"/>
                    <a:pt x="46" y="44"/>
                    <a:pt x="48" y="42"/>
                  </a:cubicBezTo>
                  <a:cubicBezTo>
                    <a:pt x="50" y="40"/>
                    <a:pt x="48" y="38"/>
                    <a:pt x="47" y="37"/>
                  </a:cubicBezTo>
                  <a:cubicBezTo>
                    <a:pt x="46" y="35"/>
                    <a:pt x="44" y="34"/>
                    <a:pt x="43" y="32"/>
                  </a:cubicBezTo>
                  <a:cubicBezTo>
                    <a:pt x="41" y="31"/>
                    <a:pt x="41" y="29"/>
                    <a:pt x="40" y="28"/>
                  </a:cubicBezTo>
                  <a:cubicBezTo>
                    <a:pt x="39" y="26"/>
                    <a:pt x="38" y="25"/>
                    <a:pt x="38" y="24"/>
                  </a:cubicBezTo>
                  <a:cubicBezTo>
                    <a:pt x="37" y="23"/>
                    <a:pt x="37" y="21"/>
                    <a:pt x="36" y="20"/>
                  </a:cubicBezTo>
                  <a:cubicBezTo>
                    <a:pt x="35" y="17"/>
                    <a:pt x="35" y="15"/>
                    <a:pt x="35" y="12"/>
                  </a:cubicBezTo>
                  <a:cubicBezTo>
                    <a:pt x="35" y="11"/>
                    <a:pt x="36" y="10"/>
                    <a:pt x="36" y="9"/>
                  </a:cubicBezTo>
                  <a:cubicBezTo>
                    <a:pt x="36" y="4"/>
                    <a:pt x="29" y="2"/>
                    <a:pt x="26" y="2"/>
                  </a:cubicBezTo>
                  <a:cubicBezTo>
                    <a:pt x="19" y="0"/>
                    <a:pt x="8" y="0"/>
                    <a:pt x="3" y="5"/>
                  </a:cubicBezTo>
                </a:path>
              </a:pathLst>
            </a:custGeom>
            <a:solidFill>
              <a:srgbClr val="DC789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 name="Freeform 210">
              <a:extLst>
                <a:ext uri="{FF2B5EF4-FFF2-40B4-BE49-F238E27FC236}">
                  <a16:creationId xmlns:a16="http://schemas.microsoft.com/office/drawing/2014/main" id="{48D5ADB7-486E-CA9F-94E3-6FBDACA48138}"/>
                </a:ext>
              </a:extLst>
            </p:cNvPr>
            <p:cNvSpPr>
              <a:spLocks/>
            </p:cNvSpPr>
            <p:nvPr/>
          </p:nvSpPr>
          <p:spPr bwMode="auto">
            <a:xfrm>
              <a:off x="3655" y="3001"/>
              <a:ext cx="202" cy="139"/>
            </a:xfrm>
            <a:custGeom>
              <a:avLst/>
              <a:gdLst>
                <a:gd name="T0" fmla="*/ 13 w 168"/>
                <a:gd name="T1" fmla="*/ 2 h 116"/>
                <a:gd name="T2" fmla="*/ 59 w 168"/>
                <a:gd name="T3" fmla="*/ 28 h 116"/>
                <a:gd name="T4" fmla="*/ 113 w 168"/>
                <a:gd name="T5" fmla="*/ 46 h 116"/>
                <a:gd name="T6" fmla="*/ 170 w 168"/>
                <a:gd name="T7" fmla="*/ 60 h 116"/>
                <a:gd name="T8" fmla="*/ 219 w 168"/>
                <a:gd name="T9" fmla="*/ 79 h 116"/>
                <a:gd name="T10" fmla="*/ 240 w 168"/>
                <a:gd name="T11" fmla="*/ 167 h 116"/>
                <a:gd name="T12" fmla="*/ 216 w 168"/>
                <a:gd name="T13" fmla="*/ 114 h 116"/>
                <a:gd name="T14" fmla="*/ 165 w 168"/>
                <a:gd name="T15" fmla="*/ 84 h 116"/>
                <a:gd name="T16" fmla="*/ 99 w 168"/>
                <a:gd name="T17" fmla="*/ 73 h 116"/>
                <a:gd name="T18" fmla="*/ 46 w 168"/>
                <a:gd name="T19" fmla="*/ 43 h 116"/>
                <a:gd name="T20" fmla="*/ 0 w 168"/>
                <a:gd name="T21" fmla="*/ 6 h 116"/>
                <a:gd name="T22" fmla="*/ 16 w 168"/>
                <a:gd name="T23" fmla="*/ 6 h 1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8" h="116">
                  <a:moveTo>
                    <a:pt x="9" y="2"/>
                  </a:moveTo>
                  <a:cubicBezTo>
                    <a:pt x="19" y="0"/>
                    <a:pt x="33" y="14"/>
                    <a:pt x="41" y="19"/>
                  </a:cubicBezTo>
                  <a:cubicBezTo>
                    <a:pt x="53" y="26"/>
                    <a:pt x="65" y="29"/>
                    <a:pt x="78" y="32"/>
                  </a:cubicBezTo>
                  <a:cubicBezTo>
                    <a:pt x="90" y="35"/>
                    <a:pt x="104" y="39"/>
                    <a:pt x="117" y="42"/>
                  </a:cubicBezTo>
                  <a:cubicBezTo>
                    <a:pt x="128" y="45"/>
                    <a:pt x="142" y="47"/>
                    <a:pt x="151" y="55"/>
                  </a:cubicBezTo>
                  <a:cubicBezTo>
                    <a:pt x="168" y="70"/>
                    <a:pt x="168" y="95"/>
                    <a:pt x="166" y="116"/>
                  </a:cubicBezTo>
                  <a:cubicBezTo>
                    <a:pt x="161" y="104"/>
                    <a:pt x="159" y="90"/>
                    <a:pt x="150" y="79"/>
                  </a:cubicBezTo>
                  <a:cubicBezTo>
                    <a:pt x="142" y="69"/>
                    <a:pt x="127" y="61"/>
                    <a:pt x="114" y="58"/>
                  </a:cubicBezTo>
                  <a:cubicBezTo>
                    <a:pt x="99" y="54"/>
                    <a:pt x="83" y="56"/>
                    <a:pt x="68" y="51"/>
                  </a:cubicBezTo>
                  <a:cubicBezTo>
                    <a:pt x="55" y="46"/>
                    <a:pt x="43" y="40"/>
                    <a:pt x="32" y="30"/>
                  </a:cubicBezTo>
                  <a:cubicBezTo>
                    <a:pt x="22" y="22"/>
                    <a:pt x="13" y="6"/>
                    <a:pt x="0" y="4"/>
                  </a:cubicBezTo>
                  <a:cubicBezTo>
                    <a:pt x="3" y="2"/>
                    <a:pt x="7" y="3"/>
                    <a:pt x="11" y="4"/>
                  </a:cubicBezTo>
                </a:path>
              </a:pathLst>
            </a:custGeom>
            <a:solidFill>
              <a:srgbClr val="ECC4D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 name="Freeform 211">
              <a:extLst>
                <a:ext uri="{FF2B5EF4-FFF2-40B4-BE49-F238E27FC236}">
                  <a16:creationId xmlns:a16="http://schemas.microsoft.com/office/drawing/2014/main" id="{7388C7A8-BCDD-57DF-462A-76EB70920F0B}"/>
                </a:ext>
              </a:extLst>
            </p:cNvPr>
            <p:cNvSpPr>
              <a:spLocks/>
            </p:cNvSpPr>
            <p:nvPr/>
          </p:nvSpPr>
          <p:spPr bwMode="auto">
            <a:xfrm>
              <a:off x="3676" y="3013"/>
              <a:ext cx="176" cy="82"/>
            </a:xfrm>
            <a:custGeom>
              <a:avLst/>
              <a:gdLst>
                <a:gd name="T0" fmla="*/ 0 w 147"/>
                <a:gd name="T1" fmla="*/ 0 h 68"/>
                <a:gd name="T2" fmla="*/ 111 w 147"/>
                <a:gd name="T3" fmla="*/ 43 h 68"/>
                <a:gd name="T4" fmla="*/ 211 w 147"/>
                <a:gd name="T5" fmla="*/ 99 h 68"/>
                <a:gd name="T6" fmla="*/ 132 w 147"/>
                <a:gd name="T7" fmla="*/ 49 h 68"/>
                <a:gd name="T8" fmla="*/ 81 w 147"/>
                <a:gd name="T9" fmla="*/ 42 h 68"/>
                <a:gd name="T10" fmla="*/ 2 w 147"/>
                <a:gd name="T11" fmla="*/ 0 h 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7" h="68">
                  <a:moveTo>
                    <a:pt x="0" y="0"/>
                  </a:moveTo>
                  <a:cubicBezTo>
                    <a:pt x="20" y="5"/>
                    <a:pt x="47" y="27"/>
                    <a:pt x="78" y="30"/>
                  </a:cubicBezTo>
                  <a:cubicBezTo>
                    <a:pt x="123" y="34"/>
                    <a:pt x="140" y="46"/>
                    <a:pt x="147" y="68"/>
                  </a:cubicBezTo>
                  <a:cubicBezTo>
                    <a:pt x="134" y="41"/>
                    <a:pt x="118" y="38"/>
                    <a:pt x="92" y="34"/>
                  </a:cubicBezTo>
                  <a:cubicBezTo>
                    <a:pt x="80" y="32"/>
                    <a:pt x="69" y="32"/>
                    <a:pt x="57" y="29"/>
                  </a:cubicBezTo>
                  <a:cubicBezTo>
                    <a:pt x="46" y="25"/>
                    <a:pt x="8" y="2"/>
                    <a:pt x="2" y="0"/>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 name="Freeform 212">
              <a:extLst>
                <a:ext uri="{FF2B5EF4-FFF2-40B4-BE49-F238E27FC236}">
                  <a16:creationId xmlns:a16="http://schemas.microsoft.com/office/drawing/2014/main" id="{D3E0330E-9BB9-0F28-5180-D04040D49A53}"/>
                </a:ext>
              </a:extLst>
            </p:cNvPr>
            <p:cNvSpPr>
              <a:spLocks/>
            </p:cNvSpPr>
            <p:nvPr/>
          </p:nvSpPr>
          <p:spPr bwMode="auto">
            <a:xfrm>
              <a:off x="3613" y="3159"/>
              <a:ext cx="220" cy="194"/>
            </a:xfrm>
            <a:custGeom>
              <a:avLst/>
              <a:gdLst>
                <a:gd name="T0" fmla="*/ 0 w 183"/>
                <a:gd name="T1" fmla="*/ 0 h 161"/>
                <a:gd name="T2" fmla="*/ 138 w 183"/>
                <a:gd name="T3" fmla="*/ 176 h 161"/>
                <a:gd name="T4" fmla="*/ 150 w 183"/>
                <a:gd name="T5" fmla="*/ 178 h 161"/>
                <a:gd name="T6" fmla="*/ 264 w 183"/>
                <a:gd name="T7" fmla="*/ 89 h 161"/>
                <a:gd name="T8" fmla="*/ 163 w 183"/>
                <a:gd name="T9" fmla="*/ 160 h 161"/>
                <a:gd name="T10" fmla="*/ 105 w 183"/>
                <a:gd name="T11" fmla="*/ 133 h 161"/>
                <a:gd name="T12" fmla="*/ 0 w 183"/>
                <a:gd name="T13" fmla="*/ 0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3" h="161">
                  <a:moveTo>
                    <a:pt x="0" y="0"/>
                  </a:moveTo>
                  <a:cubicBezTo>
                    <a:pt x="0" y="0"/>
                    <a:pt x="54" y="121"/>
                    <a:pt x="96" y="121"/>
                  </a:cubicBezTo>
                  <a:cubicBezTo>
                    <a:pt x="96" y="121"/>
                    <a:pt x="101" y="120"/>
                    <a:pt x="104" y="123"/>
                  </a:cubicBezTo>
                  <a:cubicBezTo>
                    <a:pt x="108" y="126"/>
                    <a:pt x="157" y="161"/>
                    <a:pt x="183" y="61"/>
                  </a:cubicBezTo>
                  <a:cubicBezTo>
                    <a:pt x="183" y="61"/>
                    <a:pt x="135" y="153"/>
                    <a:pt x="113" y="110"/>
                  </a:cubicBezTo>
                  <a:cubicBezTo>
                    <a:pt x="91" y="66"/>
                    <a:pt x="93" y="108"/>
                    <a:pt x="72" y="91"/>
                  </a:cubicBezTo>
                  <a:cubicBezTo>
                    <a:pt x="62" y="84"/>
                    <a:pt x="10" y="23"/>
                    <a:pt x="0" y="0"/>
                  </a:cubicBezTo>
                  <a:close/>
                </a:path>
              </a:pathLst>
            </a:custGeom>
            <a:solidFill>
              <a:srgbClr val="E5A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 name="Freeform 213">
              <a:extLst>
                <a:ext uri="{FF2B5EF4-FFF2-40B4-BE49-F238E27FC236}">
                  <a16:creationId xmlns:a16="http://schemas.microsoft.com/office/drawing/2014/main" id="{2AD5E95A-8D09-61FE-9742-11FCD6C208BD}"/>
                </a:ext>
              </a:extLst>
            </p:cNvPr>
            <p:cNvSpPr>
              <a:spLocks/>
            </p:cNvSpPr>
            <p:nvPr/>
          </p:nvSpPr>
          <p:spPr bwMode="auto">
            <a:xfrm>
              <a:off x="3861" y="2331"/>
              <a:ext cx="240" cy="107"/>
            </a:xfrm>
            <a:custGeom>
              <a:avLst/>
              <a:gdLst>
                <a:gd name="T0" fmla="*/ 232 w 200"/>
                <a:gd name="T1" fmla="*/ 0 h 89"/>
                <a:gd name="T2" fmla="*/ 288 w 200"/>
                <a:gd name="T3" fmla="*/ 49 h 89"/>
                <a:gd name="T4" fmla="*/ 127 w 200"/>
                <a:gd name="T5" fmla="*/ 59 h 89"/>
                <a:gd name="T6" fmla="*/ 0 w 200"/>
                <a:gd name="T7" fmla="*/ 129 h 8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 h="89">
                  <a:moveTo>
                    <a:pt x="161" y="0"/>
                  </a:moveTo>
                  <a:cubicBezTo>
                    <a:pt x="161" y="0"/>
                    <a:pt x="199" y="22"/>
                    <a:pt x="200" y="34"/>
                  </a:cubicBezTo>
                  <a:cubicBezTo>
                    <a:pt x="200" y="34"/>
                    <a:pt x="148" y="14"/>
                    <a:pt x="88" y="41"/>
                  </a:cubicBezTo>
                  <a:cubicBezTo>
                    <a:pt x="72" y="48"/>
                    <a:pt x="38" y="63"/>
                    <a:pt x="0" y="89"/>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6" name="Freeform 214">
              <a:extLst>
                <a:ext uri="{FF2B5EF4-FFF2-40B4-BE49-F238E27FC236}">
                  <a16:creationId xmlns:a16="http://schemas.microsoft.com/office/drawing/2014/main" id="{DF8C8169-D1E9-87E0-9110-5856DB4AF4E2}"/>
                </a:ext>
              </a:extLst>
            </p:cNvPr>
            <p:cNvSpPr>
              <a:spLocks/>
            </p:cNvSpPr>
            <p:nvPr/>
          </p:nvSpPr>
          <p:spPr bwMode="auto">
            <a:xfrm>
              <a:off x="3559" y="2327"/>
              <a:ext cx="668" cy="1018"/>
            </a:xfrm>
            <a:custGeom>
              <a:avLst/>
              <a:gdLst>
                <a:gd name="T0" fmla="*/ 72 w 557"/>
                <a:gd name="T1" fmla="*/ 812 h 848"/>
                <a:gd name="T2" fmla="*/ 37 w 557"/>
                <a:gd name="T3" fmla="*/ 948 h 848"/>
                <a:gd name="T4" fmla="*/ 210 w 557"/>
                <a:gd name="T5" fmla="*/ 1179 h 848"/>
                <a:gd name="T6" fmla="*/ 313 w 557"/>
                <a:gd name="T7" fmla="*/ 1134 h 848"/>
                <a:gd name="T8" fmla="*/ 330 w 557"/>
                <a:gd name="T9" fmla="*/ 868 h 848"/>
                <a:gd name="T10" fmla="*/ 449 w 557"/>
                <a:gd name="T11" fmla="*/ 426 h 848"/>
                <a:gd name="T12" fmla="*/ 801 w 557"/>
                <a:gd name="T13" fmla="*/ 164 h 848"/>
                <a:gd name="T14" fmla="*/ 673 w 557"/>
                <a:gd name="T15" fmla="*/ 46 h 848"/>
                <a:gd name="T16" fmla="*/ 643 w 557"/>
                <a:gd name="T17" fmla="*/ 0 h 8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57" h="848">
                  <a:moveTo>
                    <a:pt x="50" y="563"/>
                  </a:moveTo>
                  <a:cubicBezTo>
                    <a:pt x="50" y="563"/>
                    <a:pt x="0" y="586"/>
                    <a:pt x="26" y="658"/>
                  </a:cubicBezTo>
                  <a:cubicBezTo>
                    <a:pt x="53" y="730"/>
                    <a:pt x="106" y="826"/>
                    <a:pt x="146" y="818"/>
                  </a:cubicBezTo>
                  <a:cubicBezTo>
                    <a:pt x="146" y="818"/>
                    <a:pt x="196" y="848"/>
                    <a:pt x="218" y="787"/>
                  </a:cubicBezTo>
                  <a:cubicBezTo>
                    <a:pt x="241" y="726"/>
                    <a:pt x="273" y="648"/>
                    <a:pt x="229" y="602"/>
                  </a:cubicBezTo>
                  <a:cubicBezTo>
                    <a:pt x="229" y="602"/>
                    <a:pt x="185" y="396"/>
                    <a:pt x="312" y="296"/>
                  </a:cubicBezTo>
                  <a:cubicBezTo>
                    <a:pt x="438" y="196"/>
                    <a:pt x="557" y="249"/>
                    <a:pt x="557" y="114"/>
                  </a:cubicBezTo>
                  <a:cubicBezTo>
                    <a:pt x="557" y="67"/>
                    <a:pt x="468" y="32"/>
                    <a:pt x="468" y="32"/>
                  </a:cubicBezTo>
                  <a:cubicBezTo>
                    <a:pt x="468" y="32"/>
                    <a:pt x="446" y="13"/>
                    <a:pt x="447" y="0"/>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7" name="Freeform 215">
              <a:extLst>
                <a:ext uri="{FF2B5EF4-FFF2-40B4-BE49-F238E27FC236}">
                  <a16:creationId xmlns:a16="http://schemas.microsoft.com/office/drawing/2014/main" id="{A52B9561-CA1E-B12A-F047-505C208C0EF4}"/>
                </a:ext>
              </a:extLst>
            </p:cNvPr>
            <p:cNvSpPr>
              <a:spLocks/>
            </p:cNvSpPr>
            <p:nvPr/>
          </p:nvSpPr>
          <p:spPr bwMode="auto">
            <a:xfrm>
              <a:off x="3560" y="2381"/>
              <a:ext cx="546" cy="667"/>
            </a:xfrm>
            <a:custGeom>
              <a:avLst/>
              <a:gdLst>
                <a:gd name="T0" fmla="*/ 336 w 455"/>
                <a:gd name="T1" fmla="*/ 8 h 555"/>
                <a:gd name="T2" fmla="*/ 214 w 455"/>
                <a:gd name="T3" fmla="*/ 155 h 555"/>
                <a:gd name="T4" fmla="*/ 71 w 455"/>
                <a:gd name="T5" fmla="*/ 749 h 555"/>
                <a:gd name="T6" fmla="*/ 146 w 455"/>
                <a:gd name="T7" fmla="*/ 750 h 555"/>
                <a:gd name="T8" fmla="*/ 276 w 455"/>
                <a:gd name="T9" fmla="*/ 799 h 555"/>
                <a:gd name="T10" fmla="*/ 545 w 455"/>
                <a:gd name="T11" fmla="*/ 127 h 555"/>
                <a:gd name="T12" fmla="*/ 636 w 455"/>
                <a:gd name="T13" fmla="*/ 29 h 555"/>
                <a:gd name="T14" fmla="*/ 517 w 455"/>
                <a:gd name="T15" fmla="*/ 56 h 555"/>
                <a:gd name="T16" fmla="*/ 308 w 455"/>
                <a:gd name="T17" fmla="*/ 142 h 555"/>
                <a:gd name="T18" fmla="*/ 362 w 455"/>
                <a:gd name="T19" fmla="*/ 14 h 555"/>
                <a:gd name="T20" fmla="*/ 336 w 455"/>
                <a:gd name="T21" fmla="*/ 8 h 5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55" h="555">
                  <a:moveTo>
                    <a:pt x="233" y="6"/>
                  </a:moveTo>
                  <a:cubicBezTo>
                    <a:pt x="217" y="13"/>
                    <a:pt x="200" y="61"/>
                    <a:pt x="148" y="107"/>
                  </a:cubicBezTo>
                  <a:cubicBezTo>
                    <a:pt x="72" y="174"/>
                    <a:pt x="0" y="341"/>
                    <a:pt x="49" y="518"/>
                  </a:cubicBezTo>
                  <a:cubicBezTo>
                    <a:pt x="49" y="518"/>
                    <a:pt x="74" y="501"/>
                    <a:pt x="102" y="519"/>
                  </a:cubicBezTo>
                  <a:cubicBezTo>
                    <a:pt x="130" y="536"/>
                    <a:pt x="178" y="555"/>
                    <a:pt x="192" y="553"/>
                  </a:cubicBezTo>
                  <a:cubicBezTo>
                    <a:pt x="207" y="551"/>
                    <a:pt x="105" y="262"/>
                    <a:pt x="378" y="88"/>
                  </a:cubicBezTo>
                  <a:cubicBezTo>
                    <a:pt x="447" y="44"/>
                    <a:pt x="455" y="38"/>
                    <a:pt x="442" y="20"/>
                  </a:cubicBezTo>
                  <a:cubicBezTo>
                    <a:pt x="428" y="2"/>
                    <a:pt x="392" y="32"/>
                    <a:pt x="359" y="39"/>
                  </a:cubicBezTo>
                  <a:cubicBezTo>
                    <a:pt x="325" y="46"/>
                    <a:pt x="238" y="66"/>
                    <a:pt x="214" y="98"/>
                  </a:cubicBezTo>
                  <a:cubicBezTo>
                    <a:pt x="214" y="98"/>
                    <a:pt x="272" y="38"/>
                    <a:pt x="252" y="10"/>
                  </a:cubicBezTo>
                  <a:cubicBezTo>
                    <a:pt x="245" y="0"/>
                    <a:pt x="233" y="6"/>
                    <a:pt x="233" y="6"/>
                  </a:cubicBezTo>
                  <a:close/>
                </a:path>
              </a:pathLst>
            </a:custGeom>
            <a:noFill/>
            <a:ln w="6350"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8" name="Freeform 216">
              <a:extLst>
                <a:ext uri="{FF2B5EF4-FFF2-40B4-BE49-F238E27FC236}">
                  <a16:creationId xmlns:a16="http://schemas.microsoft.com/office/drawing/2014/main" id="{6A6D6F49-0F90-5F49-0073-ABC0B10DF370}"/>
                </a:ext>
              </a:extLst>
            </p:cNvPr>
            <p:cNvSpPr>
              <a:spLocks/>
            </p:cNvSpPr>
            <p:nvPr/>
          </p:nvSpPr>
          <p:spPr bwMode="auto">
            <a:xfrm>
              <a:off x="3643" y="2955"/>
              <a:ext cx="24" cy="28"/>
            </a:xfrm>
            <a:custGeom>
              <a:avLst/>
              <a:gdLst>
                <a:gd name="T0" fmla="*/ 0 w 20"/>
                <a:gd name="T1" fmla="*/ 16 h 23"/>
                <a:gd name="T2" fmla="*/ 24 w 20"/>
                <a:gd name="T3" fmla="*/ 28 h 23"/>
                <a:gd name="T4" fmla="*/ 17 w 20"/>
                <a:gd name="T5" fmla="*/ 12 h 23"/>
                <a:gd name="T6" fmla="*/ 0 w 20"/>
                <a:gd name="T7" fmla="*/ 1 h 23"/>
                <a:gd name="T8" fmla="*/ 1 w 20"/>
                <a:gd name="T9" fmla="*/ 0 h 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23">
                  <a:moveTo>
                    <a:pt x="0" y="11"/>
                  </a:moveTo>
                  <a:cubicBezTo>
                    <a:pt x="2" y="14"/>
                    <a:pt x="13" y="23"/>
                    <a:pt x="17" y="19"/>
                  </a:cubicBezTo>
                  <a:cubicBezTo>
                    <a:pt x="20" y="16"/>
                    <a:pt x="13" y="10"/>
                    <a:pt x="12" y="8"/>
                  </a:cubicBezTo>
                  <a:cubicBezTo>
                    <a:pt x="8" y="5"/>
                    <a:pt x="5" y="2"/>
                    <a:pt x="0" y="1"/>
                  </a:cubicBezTo>
                  <a:cubicBezTo>
                    <a:pt x="1" y="1"/>
                    <a:pt x="1" y="1"/>
                    <a:pt x="1" y="0"/>
                  </a:cubicBezTo>
                </a:path>
              </a:pathLst>
            </a:custGeom>
            <a:noFill/>
            <a:ln w="7938" cap="flat">
              <a:solidFill>
                <a:srgbClr val="E39DB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9" name="Freeform 217">
              <a:extLst>
                <a:ext uri="{FF2B5EF4-FFF2-40B4-BE49-F238E27FC236}">
                  <a16:creationId xmlns:a16="http://schemas.microsoft.com/office/drawing/2014/main" id="{5BAA07B5-225C-3261-52C5-5EC4AF031C15}"/>
                </a:ext>
              </a:extLst>
            </p:cNvPr>
            <p:cNvSpPr>
              <a:spLocks/>
            </p:cNvSpPr>
            <p:nvPr/>
          </p:nvSpPr>
          <p:spPr bwMode="auto">
            <a:xfrm>
              <a:off x="3640" y="2932"/>
              <a:ext cx="15" cy="11"/>
            </a:xfrm>
            <a:custGeom>
              <a:avLst/>
              <a:gdLst>
                <a:gd name="T0" fmla="*/ 0 w 13"/>
                <a:gd name="T1" fmla="*/ 9 h 9"/>
                <a:gd name="T2" fmla="*/ 17 w 13"/>
                <a:gd name="T3" fmla="*/ 0 h 9"/>
                <a:gd name="T4" fmla="*/ 0 60000 65536"/>
                <a:gd name="T5" fmla="*/ 0 60000 65536"/>
              </a:gdLst>
              <a:ahLst/>
              <a:cxnLst>
                <a:cxn ang="T4">
                  <a:pos x="T0" y="T1"/>
                </a:cxn>
                <a:cxn ang="T5">
                  <a:pos x="T2" y="T3"/>
                </a:cxn>
              </a:cxnLst>
              <a:rect l="0" t="0" r="r" b="b"/>
              <a:pathLst>
                <a:path w="13" h="9">
                  <a:moveTo>
                    <a:pt x="0" y="6"/>
                  </a:moveTo>
                  <a:cubicBezTo>
                    <a:pt x="4" y="9"/>
                    <a:pt x="10" y="2"/>
                    <a:pt x="13" y="0"/>
                  </a:cubicBezTo>
                </a:path>
              </a:pathLst>
            </a:custGeom>
            <a:noFill/>
            <a:ln w="7938" cap="flat">
              <a:solidFill>
                <a:srgbClr val="E39DB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0" name="Freeform 218">
              <a:extLst>
                <a:ext uri="{FF2B5EF4-FFF2-40B4-BE49-F238E27FC236}">
                  <a16:creationId xmlns:a16="http://schemas.microsoft.com/office/drawing/2014/main" id="{AC0C9CA4-BC0D-B305-9378-0CA1AFDB8EAD}"/>
                </a:ext>
              </a:extLst>
            </p:cNvPr>
            <p:cNvSpPr>
              <a:spLocks/>
            </p:cNvSpPr>
            <p:nvPr/>
          </p:nvSpPr>
          <p:spPr bwMode="auto">
            <a:xfrm>
              <a:off x="3637" y="2888"/>
              <a:ext cx="16" cy="16"/>
            </a:xfrm>
            <a:custGeom>
              <a:avLst/>
              <a:gdLst>
                <a:gd name="T0" fmla="*/ 0 w 13"/>
                <a:gd name="T1" fmla="*/ 0 h 13"/>
                <a:gd name="T2" fmla="*/ 20 w 13"/>
                <a:gd name="T3" fmla="*/ 20 h 13"/>
                <a:gd name="T4" fmla="*/ 0 60000 65536"/>
                <a:gd name="T5" fmla="*/ 0 60000 65536"/>
              </a:gdLst>
              <a:ahLst/>
              <a:cxnLst>
                <a:cxn ang="T4">
                  <a:pos x="T0" y="T1"/>
                </a:cxn>
                <a:cxn ang="T5">
                  <a:pos x="T2" y="T3"/>
                </a:cxn>
              </a:cxnLst>
              <a:rect l="0" t="0" r="r" b="b"/>
              <a:pathLst>
                <a:path w="13" h="13">
                  <a:moveTo>
                    <a:pt x="0" y="0"/>
                  </a:moveTo>
                  <a:cubicBezTo>
                    <a:pt x="3" y="4"/>
                    <a:pt x="10" y="8"/>
                    <a:pt x="13" y="13"/>
                  </a:cubicBezTo>
                </a:path>
              </a:pathLst>
            </a:custGeom>
            <a:noFill/>
            <a:ln w="7938" cap="flat">
              <a:solidFill>
                <a:srgbClr val="E39DB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1" name="Freeform 219">
              <a:extLst>
                <a:ext uri="{FF2B5EF4-FFF2-40B4-BE49-F238E27FC236}">
                  <a16:creationId xmlns:a16="http://schemas.microsoft.com/office/drawing/2014/main" id="{3153BE3D-72DA-06F5-CD8E-C903258B9D3B}"/>
                </a:ext>
              </a:extLst>
            </p:cNvPr>
            <p:cNvSpPr>
              <a:spLocks/>
            </p:cNvSpPr>
            <p:nvPr/>
          </p:nvSpPr>
          <p:spPr bwMode="auto">
            <a:xfrm>
              <a:off x="3807" y="3042"/>
              <a:ext cx="29" cy="12"/>
            </a:xfrm>
            <a:custGeom>
              <a:avLst/>
              <a:gdLst>
                <a:gd name="T0" fmla="*/ 35 w 24"/>
                <a:gd name="T1" fmla="*/ 14 h 10"/>
                <a:gd name="T2" fmla="*/ 0 w 24"/>
                <a:gd name="T3" fmla="*/ 0 h 10"/>
                <a:gd name="T4" fmla="*/ 0 60000 65536"/>
                <a:gd name="T5" fmla="*/ 0 60000 65536"/>
              </a:gdLst>
              <a:ahLst/>
              <a:cxnLst>
                <a:cxn ang="T4">
                  <a:pos x="T0" y="T1"/>
                </a:cxn>
                <a:cxn ang="T5">
                  <a:pos x="T2" y="T3"/>
                </a:cxn>
              </a:cxnLst>
              <a:rect l="0" t="0" r="r" b="b"/>
              <a:pathLst>
                <a:path w="24" h="10">
                  <a:moveTo>
                    <a:pt x="24" y="10"/>
                  </a:moveTo>
                  <a:cubicBezTo>
                    <a:pt x="19" y="2"/>
                    <a:pt x="8" y="2"/>
                    <a:pt x="0" y="0"/>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 name="Freeform 220">
              <a:extLst>
                <a:ext uri="{FF2B5EF4-FFF2-40B4-BE49-F238E27FC236}">
                  <a16:creationId xmlns:a16="http://schemas.microsoft.com/office/drawing/2014/main" id="{C1E5E5CA-DBD1-90A2-CACA-B6EF57E00E9F}"/>
                </a:ext>
              </a:extLst>
            </p:cNvPr>
            <p:cNvSpPr>
              <a:spLocks/>
            </p:cNvSpPr>
            <p:nvPr/>
          </p:nvSpPr>
          <p:spPr bwMode="auto">
            <a:xfrm>
              <a:off x="3582" y="3003"/>
              <a:ext cx="64" cy="81"/>
            </a:xfrm>
            <a:custGeom>
              <a:avLst/>
              <a:gdLst>
                <a:gd name="T0" fmla="*/ 77 w 53"/>
                <a:gd name="T1" fmla="*/ 0 h 67"/>
                <a:gd name="T2" fmla="*/ 6 w 53"/>
                <a:gd name="T3" fmla="*/ 98 h 67"/>
                <a:gd name="T4" fmla="*/ 77 w 53"/>
                <a:gd name="T5" fmla="*/ 0 h 67"/>
                <a:gd name="T6" fmla="*/ 0 60000 65536"/>
                <a:gd name="T7" fmla="*/ 0 60000 65536"/>
                <a:gd name="T8" fmla="*/ 0 60000 65536"/>
              </a:gdLst>
              <a:ahLst/>
              <a:cxnLst>
                <a:cxn ang="T6">
                  <a:pos x="T0" y="T1"/>
                </a:cxn>
                <a:cxn ang="T7">
                  <a:pos x="T2" y="T3"/>
                </a:cxn>
                <a:cxn ang="T8">
                  <a:pos x="T4" y="T5"/>
                </a:cxn>
              </a:cxnLst>
              <a:rect l="0" t="0" r="r" b="b"/>
              <a:pathLst>
                <a:path w="53" h="67">
                  <a:moveTo>
                    <a:pt x="53" y="0"/>
                  </a:moveTo>
                  <a:cubicBezTo>
                    <a:pt x="53" y="0"/>
                    <a:pt x="0" y="4"/>
                    <a:pt x="4" y="67"/>
                  </a:cubicBezTo>
                  <a:cubicBezTo>
                    <a:pt x="4" y="67"/>
                    <a:pt x="10" y="12"/>
                    <a:pt x="53" y="0"/>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 name="Freeform 221">
              <a:extLst>
                <a:ext uri="{FF2B5EF4-FFF2-40B4-BE49-F238E27FC236}">
                  <a16:creationId xmlns:a16="http://schemas.microsoft.com/office/drawing/2014/main" id="{7498F2D4-6E59-7A9A-0F06-F5A1FB9DCEC8}"/>
                </a:ext>
              </a:extLst>
            </p:cNvPr>
            <p:cNvSpPr>
              <a:spLocks/>
            </p:cNvSpPr>
            <p:nvPr/>
          </p:nvSpPr>
          <p:spPr bwMode="auto">
            <a:xfrm>
              <a:off x="3558" y="2451"/>
              <a:ext cx="239" cy="534"/>
            </a:xfrm>
            <a:custGeom>
              <a:avLst/>
              <a:gdLst>
                <a:gd name="T0" fmla="*/ 287 w 199"/>
                <a:gd name="T1" fmla="*/ 0 h 445"/>
                <a:gd name="T2" fmla="*/ 207 w 199"/>
                <a:gd name="T3" fmla="*/ 88 h 445"/>
                <a:gd name="T4" fmla="*/ 78 w 199"/>
                <a:gd name="T5" fmla="*/ 641 h 445"/>
                <a:gd name="T6" fmla="*/ 207 w 199"/>
                <a:gd name="T7" fmla="*/ 131 h 445"/>
                <a:gd name="T8" fmla="*/ 287 w 199"/>
                <a:gd name="T9" fmla="*/ 0 h 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9" h="445">
                  <a:moveTo>
                    <a:pt x="199" y="0"/>
                  </a:moveTo>
                  <a:cubicBezTo>
                    <a:pt x="199" y="0"/>
                    <a:pt x="162" y="45"/>
                    <a:pt x="143" y="61"/>
                  </a:cubicBezTo>
                  <a:cubicBezTo>
                    <a:pt x="98" y="97"/>
                    <a:pt x="0" y="267"/>
                    <a:pt x="54" y="445"/>
                  </a:cubicBezTo>
                  <a:cubicBezTo>
                    <a:pt x="54" y="445"/>
                    <a:pt x="19" y="253"/>
                    <a:pt x="143" y="91"/>
                  </a:cubicBezTo>
                  <a:cubicBezTo>
                    <a:pt x="182" y="40"/>
                    <a:pt x="187" y="28"/>
                    <a:pt x="199" y="0"/>
                  </a:cubicBezTo>
                  <a:close/>
                </a:path>
              </a:pathLst>
            </a:custGeom>
            <a:solidFill>
              <a:srgbClr val="E5B1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 name="Freeform 222">
              <a:extLst>
                <a:ext uri="{FF2B5EF4-FFF2-40B4-BE49-F238E27FC236}">
                  <a16:creationId xmlns:a16="http://schemas.microsoft.com/office/drawing/2014/main" id="{7C9A3F01-E3F3-938A-B462-37CA80B8DBA6}"/>
                </a:ext>
              </a:extLst>
            </p:cNvPr>
            <p:cNvSpPr>
              <a:spLocks/>
            </p:cNvSpPr>
            <p:nvPr/>
          </p:nvSpPr>
          <p:spPr bwMode="auto">
            <a:xfrm>
              <a:off x="3578" y="2547"/>
              <a:ext cx="130" cy="383"/>
            </a:xfrm>
            <a:custGeom>
              <a:avLst/>
              <a:gdLst>
                <a:gd name="T0" fmla="*/ 156 w 108"/>
                <a:gd name="T1" fmla="*/ 0 h 319"/>
                <a:gd name="T2" fmla="*/ 37 w 108"/>
                <a:gd name="T3" fmla="*/ 460 h 319"/>
                <a:gd name="T4" fmla="*/ 156 w 108"/>
                <a:gd name="T5" fmla="*/ 0 h 319"/>
                <a:gd name="T6" fmla="*/ 0 60000 65536"/>
                <a:gd name="T7" fmla="*/ 0 60000 65536"/>
                <a:gd name="T8" fmla="*/ 0 60000 65536"/>
              </a:gdLst>
              <a:ahLst/>
              <a:cxnLst>
                <a:cxn ang="T6">
                  <a:pos x="T0" y="T1"/>
                </a:cxn>
                <a:cxn ang="T7">
                  <a:pos x="T2" y="T3"/>
                </a:cxn>
                <a:cxn ang="T8">
                  <a:pos x="T4" y="T5"/>
                </a:cxn>
              </a:cxnLst>
              <a:rect l="0" t="0" r="r" b="b"/>
              <a:pathLst>
                <a:path w="108" h="319">
                  <a:moveTo>
                    <a:pt x="108" y="0"/>
                  </a:moveTo>
                  <a:cubicBezTo>
                    <a:pt x="108" y="0"/>
                    <a:pt x="0" y="135"/>
                    <a:pt x="26" y="319"/>
                  </a:cubicBezTo>
                  <a:cubicBezTo>
                    <a:pt x="26" y="319"/>
                    <a:pt x="2" y="159"/>
                    <a:pt x="108" y="0"/>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 name="Freeform 223">
              <a:extLst>
                <a:ext uri="{FF2B5EF4-FFF2-40B4-BE49-F238E27FC236}">
                  <a16:creationId xmlns:a16="http://schemas.microsoft.com/office/drawing/2014/main" id="{2777E6FF-B6FE-1C11-58F8-675851595EA1}"/>
                </a:ext>
              </a:extLst>
            </p:cNvPr>
            <p:cNvSpPr>
              <a:spLocks/>
            </p:cNvSpPr>
            <p:nvPr/>
          </p:nvSpPr>
          <p:spPr bwMode="auto">
            <a:xfrm>
              <a:off x="3644" y="2439"/>
              <a:ext cx="322" cy="443"/>
            </a:xfrm>
            <a:custGeom>
              <a:avLst/>
              <a:gdLst>
                <a:gd name="T0" fmla="*/ 387 w 268"/>
                <a:gd name="T1" fmla="*/ 0 h 369"/>
                <a:gd name="T2" fmla="*/ 220 w 268"/>
                <a:gd name="T3" fmla="*/ 65 h 369"/>
                <a:gd name="T4" fmla="*/ 7 w 268"/>
                <a:gd name="T5" fmla="*/ 532 h 369"/>
                <a:gd name="T6" fmla="*/ 195 w 268"/>
                <a:gd name="T7" fmla="*/ 136 h 369"/>
                <a:gd name="T8" fmla="*/ 387 w 268"/>
                <a:gd name="T9" fmla="*/ 0 h 3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8" h="369">
                  <a:moveTo>
                    <a:pt x="268" y="0"/>
                  </a:moveTo>
                  <a:cubicBezTo>
                    <a:pt x="268" y="0"/>
                    <a:pt x="191" y="17"/>
                    <a:pt x="152" y="45"/>
                  </a:cubicBezTo>
                  <a:cubicBezTo>
                    <a:pt x="113" y="73"/>
                    <a:pt x="0" y="205"/>
                    <a:pt x="5" y="369"/>
                  </a:cubicBezTo>
                  <a:cubicBezTo>
                    <a:pt x="5" y="369"/>
                    <a:pt x="30" y="163"/>
                    <a:pt x="135" y="94"/>
                  </a:cubicBezTo>
                  <a:cubicBezTo>
                    <a:pt x="214" y="42"/>
                    <a:pt x="268" y="0"/>
                    <a:pt x="268" y="0"/>
                  </a:cubicBezTo>
                  <a:close/>
                </a:path>
              </a:pathLst>
            </a:custGeom>
            <a:solidFill>
              <a:srgbClr val="E5B1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 name="Freeform 224">
              <a:extLst>
                <a:ext uri="{FF2B5EF4-FFF2-40B4-BE49-F238E27FC236}">
                  <a16:creationId xmlns:a16="http://schemas.microsoft.com/office/drawing/2014/main" id="{A0516C21-1041-C8C1-5E97-500B72163EF9}"/>
                </a:ext>
              </a:extLst>
            </p:cNvPr>
            <p:cNvSpPr>
              <a:spLocks/>
            </p:cNvSpPr>
            <p:nvPr/>
          </p:nvSpPr>
          <p:spPr bwMode="auto">
            <a:xfrm>
              <a:off x="3735" y="2457"/>
              <a:ext cx="177" cy="144"/>
            </a:xfrm>
            <a:custGeom>
              <a:avLst/>
              <a:gdLst>
                <a:gd name="T0" fmla="*/ 213 w 147"/>
                <a:gd name="T1" fmla="*/ 0 h 120"/>
                <a:gd name="T2" fmla="*/ 0 w 147"/>
                <a:gd name="T3" fmla="*/ 173 h 120"/>
                <a:gd name="T4" fmla="*/ 213 w 147"/>
                <a:gd name="T5" fmla="*/ 0 h 120"/>
                <a:gd name="T6" fmla="*/ 0 60000 65536"/>
                <a:gd name="T7" fmla="*/ 0 60000 65536"/>
                <a:gd name="T8" fmla="*/ 0 60000 65536"/>
              </a:gdLst>
              <a:ahLst/>
              <a:cxnLst>
                <a:cxn ang="T6">
                  <a:pos x="T0" y="T1"/>
                </a:cxn>
                <a:cxn ang="T7">
                  <a:pos x="T2" y="T3"/>
                </a:cxn>
                <a:cxn ang="T8">
                  <a:pos x="T4" y="T5"/>
                </a:cxn>
              </a:cxnLst>
              <a:rect l="0" t="0" r="r" b="b"/>
              <a:pathLst>
                <a:path w="147" h="120">
                  <a:moveTo>
                    <a:pt x="147" y="0"/>
                  </a:moveTo>
                  <a:cubicBezTo>
                    <a:pt x="147" y="0"/>
                    <a:pt x="63" y="12"/>
                    <a:pt x="0" y="120"/>
                  </a:cubicBezTo>
                  <a:cubicBezTo>
                    <a:pt x="0" y="120"/>
                    <a:pt x="59" y="24"/>
                    <a:pt x="147" y="0"/>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 name="Freeform 225">
              <a:extLst>
                <a:ext uri="{FF2B5EF4-FFF2-40B4-BE49-F238E27FC236}">
                  <a16:creationId xmlns:a16="http://schemas.microsoft.com/office/drawing/2014/main" id="{83B8ED71-A621-2D64-720D-03AE4E0A1698}"/>
                </a:ext>
              </a:extLst>
            </p:cNvPr>
            <p:cNvSpPr>
              <a:spLocks/>
            </p:cNvSpPr>
            <p:nvPr/>
          </p:nvSpPr>
          <p:spPr bwMode="auto">
            <a:xfrm>
              <a:off x="4053" y="2395"/>
              <a:ext cx="46" cy="31"/>
            </a:xfrm>
            <a:custGeom>
              <a:avLst/>
              <a:gdLst>
                <a:gd name="T0" fmla="*/ 0 w 38"/>
                <a:gd name="T1" fmla="*/ 16 h 26"/>
                <a:gd name="T2" fmla="*/ 42 w 38"/>
                <a:gd name="T3" fmla="*/ 16 h 26"/>
                <a:gd name="T4" fmla="*/ 47 w 38"/>
                <a:gd name="T5" fmla="*/ 37 h 26"/>
                <a:gd name="T6" fmla="*/ 36 w 38"/>
                <a:gd name="T7" fmla="*/ 14 h 26"/>
                <a:gd name="T8" fmla="*/ 0 w 38"/>
                <a:gd name="T9" fmla="*/ 16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 h="26">
                  <a:moveTo>
                    <a:pt x="0" y="11"/>
                  </a:moveTo>
                  <a:cubicBezTo>
                    <a:pt x="0" y="11"/>
                    <a:pt x="20" y="0"/>
                    <a:pt x="29" y="11"/>
                  </a:cubicBezTo>
                  <a:cubicBezTo>
                    <a:pt x="38" y="22"/>
                    <a:pt x="32" y="26"/>
                    <a:pt x="32" y="26"/>
                  </a:cubicBezTo>
                  <a:cubicBezTo>
                    <a:pt x="32" y="26"/>
                    <a:pt x="37" y="19"/>
                    <a:pt x="25" y="10"/>
                  </a:cubicBezTo>
                  <a:cubicBezTo>
                    <a:pt x="17" y="3"/>
                    <a:pt x="0" y="11"/>
                    <a:pt x="0" y="11"/>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 name="Freeform 226">
              <a:extLst>
                <a:ext uri="{FF2B5EF4-FFF2-40B4-BE49-F238E27FC236}">
                  <a16:creationId xmlns:a16="http://schemas.microsoft.com/office/drawing/2014/main" id="{6E83FDBF-E9AA-B385-4A83-3D677D61B188}"/>
                </a:ext>
              </a:extLst>
            </p:cNvPr>
            <p:cNvSpPr>
              <a:spLocks/>
            </p:cNvSpPr>
            <p:nvPr/>
          </p:nvSpPr>
          <p:spPr bwMode="auto">
            <a:xfrm>
              <a:off x="3834" y="2387"/>
              <a:ext cx="33" cy="26"/>
            </a:xfrm>
            <a:custGeom>
              <a:avLst/>
              <a:gdLst>
                <a:gd name="T0" fmla="*/ 0 w 28"/>
                <a:gd name="T1" fmla="*/ 12 h 21"/>
                <a:gd name="T2" fmla="*/ 24 w 28"/>
                <a:gd name="T3" fmla="*/ 2 h 21"/>
                <a:gd name="T4" fmla="*/ 34 w 28"/>
                <a:gd name="T5" fmla="*/ 32 h 21"/>
                <a:gd name="T6" fmla="*/ 22 w 28"/>
                <a:gd name="T7" fmla="*/ 6 h 21"/>
                <a:gd name="T8" fmla="*/ 0 w 28"/>
                <a:gd name="T9" fmla="*/ 12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 h="21">
                  <a:moveTo>
                    <a:pt x="0" y="8"/>
                  </a:moveTo>
                  <a:cubicBezTo>
                    <a:pt x="0" y="8"/>
                    <a:pt x="5" y="0"/>
                    <a:pt x="17" y="2"/>
                  </a:cubicBezTo>
                  <a:cubicBezTo>
                    <a:pt x="28" y="4"/>
                    <a:pt x="25" y="21"/>
                    <a:pt x="25" y="21"/>
                  </a:cubicBezTo>
                  <a:cubicBezTo>
                    <a:pt x="25" y="21"/>
                    <a:pt x="25" y="6"/>
                    <a:pt x="16" y="4"/>
                  </a:cubicBezTo>
                  <a:cubicBezTo>
                    <a:pt x="8" y="2"/>
                    <a:pt x="0" y="8"/>
                    <a:pt x="0"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 name="Freeform 227">
              <a:extLst>
                <a:ext uri="{FF2B5EF4-FFF2-40B4-BE49-F238E27FC236}">
                  <a16:creationId xmlns:a16="http://schemas.microsoft.com/office/drawing/2014/main" id="{59B40988-8AB2-8E62-9767-9C9968B18DED}"/>
                </a:ext>
              </a:extLst>
            </p:cNvPr>
            <p:cNvSpPr>
              <a:spLocks/>
            </p:cNvSpPr>
            <p:nvPr/>
          </p:nvSpPr>
          <p:spPr bwMode="auto">
            <a:xfrm>
              <a:off x="3722" y="2565"/>
              <a:ext cx="183" cy="477"/>
            </a:xfrm>
            <a:custGeom>
              <a:avLst/>
              <a:gdLst>
                <a:gd name="T0" fmla="*/ 77 w 152"/>
                <a:gd name="T1" fmla="*/ 566 h 397"/>
                <a:gd name="T2" fmla="*/ 220 w 152"/>
                <a:gd name="T3" fmla="*/ 0 h 397"/>
                <a:gd name="T4" fmla="*/ 30 w 152"/>
                <a:gd name="T5" fmla="*/ 553 h 397"/>
                <a:gd name="T6" fmla="*/ 77 w 152"/>
                <a:gd name="T7" fmla="*/ 566 h 39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2" h="397">
                  <a:moveTo>
                    <a:pt x="53" y="392"/>
                  </a:moveTo>
                  <a:cubicBezTo>
                    <a:pt x="53" y="392"/>
                    <a:pt x="0" y="140"/>
                    <a:pt x="152" y="0"/>
                  </a:cubicBezTo>
                  <a:cubicBezTo>
                    <a:pt x="152" y="0"/>
                    <a:pt x="11" y="39"/>
                    <a:pt x="21" y="383"/>
                  </a:cubicBezTo>
                  <a:cubicBezTo>
                    <a:pt x="21" y="383"/>
                    <a:pt x="42" y="397"/>
                    <a:pt x="53" y="392"/>
                  </a:cubicBezTo>
                  <a:close/>
                </a:path>
              </a:pathLst>
            </a:custGeom>
            <a:solidFill>
              <a:srgbClr val="CE8BA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 name="Freeform 228">
              <a:extLst>
                <a:ext uri="{FF2B5EF4-FFF2-40B4-BE49-F238E27FC236}">
                  <a16:creationId xmlns:a16="http://schemas.microsoft.com/office/drawing/2014/main" id="{C890F334-DC49-531C-538E-0795B8B68D9C}"/>
                </a:ext>
              </a:extLst>
            </p:cNvPr>
            <p:cNvSpPr>
              <a:spLocks/>
            </p:cNvSpPr>
            <p:nvPr/>
          </p:nvSpPr>
          <p:spPr bwMode="auto">
            <a:xfrm>
              <a:off x="3752" y="2724"/>
              <a:ext cx="54" cy="285"/>
            </a:xfrm>
            <a:custGeom>
              <a:avLst/>
              <a:gdLst>
                <a:gd name="T0" fmla="*/ 65 w 45"/>
                <a:gd name="T1" fmla="*/ 0 h 238"/>
                <a:gd name="T2" fmla="*/ 36 w 45"/>
                <a:gd name="T3" fmla="*/ 341 h 238"/>
                <a:gd name="T4" fmla="*/ 65 w 45"/>
                <a:gd name="T5" fmla="*/ 0 h 238"/>
                <a:gd name="T6" fmla="*/ 0 60000 65536"/>
                <a:gd name="T7" fmla="*/ 0 60000 65536"/>
                <a:gd name="T8" fmla="*/ 0 60000 65536"/>
              </a:gdLst>
              <a:ahLst/>
              <a:cxnLst>
                <a:cxn ang="T6">
                  <a:pos x="T0" y="T1"/>
                </a:cxn>
                <a:cxn ang="T7">
                  <a:pos x="T2" y="T3"/>
                </a:cxn>
                <a:cxn ang="T8">
                  <a:pos x="T4" y="T5"/>
                </a:cxn>
              </a:cxnLst>
              <a:rect l="0" t="0" r="r" b="b"/>
              <a:pathLst>
                <a:path w="45" h="238">
                  <a:moveTo>
                    <a:pt x="45" y="0"/>
                  </a:moveTo>
                  <a:cubicBezTo>
                    <a:pt x="45" y="0"/>
                    <a:pt x="7" y="74"/>
                    <a:pt x="25" y="238"/>
                  </a:cubicBezTo>
                  <a:cubicBezTo>
                    <a:pt x="25" y="238"/>
                    <a:pt x="0" y="104"/>
                    <a:pt x="45" y="0"/>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1" name="Freeform 229">
              <a:extLst>
                <a:ext uri="{FF2B5EF4-FFF2-40B4-BE49-F238E27FC236}">
                  <a16:creationId xmlns:a16="http://schemas.microsoft.com/office/drawing/2014/main" id="{F61C5A78-FA51-346C-2B3F-797FD7921CA3}"/>
                </a:ext>
              </a:extLst>
            </p:cNvPr>
            <p:cNvSpPr>
              <a:spLocks/>
            </p:cNvSpPr>
            <p:nvPr/>
          </p:nvSpPr>
          <p:spPr bwMode="auto">
            <a:xfrm>
              <a:off x="3726" y="3283"/>
              <a:ext cx="8" cy="26"/>
            </a:xfrm>
            <a:custGeom>
              <a:avLst/>
              <a:gdLst>
                <a:gd name="T0" fmla="*/ 0 w 7"/>
                <a:gd name="T1" fmla="*/ 0 h 22"/>
                <a:gd name="T2" fmla="*/ 6 w 7"/>
                <a:gd name="T3" fmla="*/ 20 h 22"/>
                <a:gd name="T4" fmla="*/ 9 w 7"/>
                <a:gd name="T5" fmla="*/ 31 h 22"/>
                <a:gd name="T6" fmla="*/ 0 60000 65536"/>
                <a:gd name="T7" fmla="*/ 0 60000 65536"/>
                <a:gd name="T8" fmla="*/ 0 60000 65536"/>
              </a:gdLst>
              <a:ahLst/>
              <a:cxnLst>
                <a:cxn ang="T6">
                  <a:pos x="T0" y="T1"/>
                </a:cxn>
                <a:cxn ang="T7">
                  <a:pos x="T2" y="T3"/>
                </a:cxn>
                <a:cxn ang="T8">
                  <a:pos x="T4" y="T5"/>
                </a:cxn>
              </a:cxnLst>
              <a:rect l="0" t="0" r="r" b="b"/>
              <a:pathLst>
                <a:path w="7" h="22">
                  <a:moveTo>
                    <a:pt x="0" y="0"/>
                  </a:moveTo>
                  <a:cubicBezTo>
                    <a:pt x="1" y="5"/>
                    <a:pt x="3" y="10"/>
                    <a:pt x="4" y="14"/>
                  </a:cubicBezTo>
                  <a:cubicBezTo>
                    <a:pt x="5" y="17"/>
                    <a:pt x="6" y="20"/>
                    <a:pt x="7" y="22"/>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 name="Freeform 230">
              <a:extLst>
                <a:ext uri="{FF2B5EF4-FFF2-40B4-BE49-F238E27FC236}">
                  <a16:creationId xmlns:a16="http://schemas.microsoft.com/office/drawing/2014/main" id="{6675B436-0F8C-1C21-3F89-B200AA4D0EA3}"/>
                </a:ext>
              </a:extLst>
            </p:cNvPr>
            <p:cNvSpPr>
              <a:spLocks/>
            </p:cNvSpPr>
            <p:nvPr/>
          </p:nvSpPr>
          <p:spPr bwMode="auto">
            <a:xfrm>
              <a:off x="3721" y="3287"/>
              <a:ext cx="13" cy="12"/>
            </a:xfrm>
            <a:custGeom>
              <a:avLst/>
              <a:gdLst>
                <a:gd name="T0" fmla="*/ 13 w 11"/>
                <a:gd name="T1" fmla="*/ 0 h 10"/>
                <a:gd name="T2" fmla="*/ 6 w 11"/>
                <a:gd name="T3" fmla="*/ 1 h 10"/>
                <a:gd name="T4" fmla="*/ 0 w 11"/>
                <a:gd name="T5" fmla="*/ 7 h 10"/>
                <a:gd name="T6" fmla="*/ 15 w 11"/>
                <a:gd name="T7" fmla="*/ 12 h 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 h="10">
                  <a:moveTo>
                    <a:pt x="9" y="0"/>
                  </a:moveTo>
                  <a:cubicBezTo>
                    <a:pt x="7" y="1"/>
                    <a:pt x="5" y="0"/>
                    <a:pt x="4" y="1"/>
                  </a:cubicBezTo>
                  <a:cubicBezTo>
                    <a:pt x="2" y="1"/>
                    <a:pt x="1" y="2"/>
                    <a:pt x="0" y="5"/>
                  </a:cubicBezTo>
                  <a:cubicBezTo>
                    <a:pt x="0" y="9"/>
                    <a:pt x="8" y="10"/>
                    <a:pt x="11" y="8"/>
                  </a:cubicBezTo>
                </a:path>
              </a:pathLst>
            </a:custGeom>
            <a:noFill/>
            <a:ln w="7938" cap="flat">
              <a:solidFill>
                <a:srgbClr val="E5AABC"/>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3" name="Freeform 231">
              <a:extLst>
                <a:ext uri="{FF2B5EF4-FFF2-40B4-BE49-F238E27FC236}">
                  <a16:creationId xmlns:a16="http://schemas.microsoft.com/office/drawing/2014/main" id="{4C9D1462-78A3-8C60-73A0-D8DBE598916F}"/>
                </a:ext>
              </a:extLst>
            </p:cNvPr>
            <p:cNvSpPr>
              <a:spLocks/>
            </p:cNvSpPr>
            <p:nvPr/>
          </p:nvSpPr>
          <p:spPr bwMode="auto">
            <a:xfrm>
              <a:off x="4116" y="2379"/>
              <a:ext cx="115" cy="213"/>
            </a:xfrm>
            <a:custGeom>
              <a:avLst/>
              <a:gdLst>
                <a:gd name="T0" fmla="*/ 23 w 96"/>
                <a:gd name="T1" fmla="*/ 0 h 177"/>
                <a:gd name="T2" fmla="*/ 126 w 96"/>
                <a:gd name="T3" fmla="*/ 93 h 177"/>
                <a:gd name="T4" fmla="*/ 0 w 96"/>
                <a:gd name="T5" fmla="*/ 256 h 177"/>
                <a:gd name="T6" fmla="*/ 89 w 96"/>
                <a:gd name="T7" fmla="*/ 124 h 177"/>
                <a:gd name="T8" fmla="*/ 23 w 96"/>
                <a:gd name="T9" fmla="*/ 0 h 1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6" h="177">
                  <a:moveTo>
                    <a:pt x="16" y="0"/>
                  </a:moveTo>
                  <a:cubicBezTo>
                    <a:pt x="16" y="0"/>
                    <a:pt x="79" y="27"/>
                    <a:pt x="88" y="64"/>
                  </a:cubicBezTo>
                  <a:cubicBezTo>
                    <a:pt x="96" y="100"/>
                    <a:pt x="77" y="161"/>
                    <a:pt x="0" y="177"/>
                  </a:cubicBezTo>
                  <a:cubicBezTo>
                    <a:pt x="0" y="177"/>
                    <a:pt x="62" y="134"/>
                    <a:pt x="62" y="86"/>
                  </a:cubicBezTo>
                  <a:cubicBezTo>
                    <a:pt x="62" y="38"/>
                    <a:pt x="35" y="7"/>
                    <a:pt x="16" y="0"/>
                  </a:cubicBezTo>
                  <a:close/>
                </a:path>
              </a:pathLst>
            </a:custGeom>
            <a:solidFill>
              <a:srgbClr val="E5A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 name="Freeform 232">
              <a:extLst>
                <a:ext uri="{FF2B5EF4-FFF2-40B4-BE49-F238E27FC236}">
                  <a16:creationId xmlns:a16="http://schemas.microsoft.com/office/drawing/2014/main" id="{23852610-1FF0-D060-76EE-52BD53E1229D}"/>
                </a:ext>
              </a:extLst>
            </p:cNvPr>
            <p:cNvSpPr>
              <a:spLocks/>
            </p:cNvSpPr>
            <p:nvPr/>
          </p:nvSpPr>
          <p:spPr bwMode="auto">
            <a:xfrm>
              <a:off x="3895" y="2433"/>
              <a:ext cx="300" cy="240"/>
            </a:xfrm>
            <a:custGeom>
              <a:avLst/>
              <a:gdLst>
                <a:gd name="T0" fmla="*/ 316 w 250"/>
                <a:gd name="T1" fmla="*/ 10 h 200"/>
                <a:gd name="T2" fmla="*/ 251 w 250"/>
                <a:gd name="T3" fmla="*/ 137 h 200"/>
                <a:gd name="T4" fmla="*/ 0 w 250"/>
                <a:gd name="T5" fmla="*/ 288 h 200"/>
                <a:gd name="T6" fmla="*/ 168 w 250"/>
                <a:gd name="T7" fmla="*/ 131 h 200"/>
                <a:gd name="T8" fmla="*/ 316 w 250"/>
                <a:gd name="T9" fmla="*/ 10 h 2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0" h="200">
                  <a:moveTo>
                    <a:pt x="219" y="7"/>
                  </a:moveTo>
                  <a:cubicBezTo>
                    <a:pt x="250" y="14"/>
                    <a:pt x="225" y="75"/>
                    <a:pt x="174" y="95"/>
                  </a:cubicBezTo>
                  <a:cubicBezTo>
                    <a:pt x="99" y="123"/>
                    <a:pt x="28" y="153"/>
                    <a:pt x="0" y="200"/>
                  </a:cubicBezTo>
                  <a:cubicBezTo>
                    <a:pt x="0" y="200"/>
                    <a:pt x="34" y="137"/>
                    <a:pt x="117" y="91"/>
                  </a:cubicBezTo>
                  <a:cubicBezTo>
                    <a:pt x="155" y="71"/>
                    <a:pt x="188" y="0"/>
                    <a:pt x="219" y="7"/>
                  </a:cubicBezTo>
                  <a:close/>
                </a:path>
              </a:pathLst>
            </a:custGeom>
            <a:solidFill>
              <a:srgbClr val="EBC3D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 name="Freeform 233">
              <a:extLst>
                <a:ext uri="{FF2B5EF4-FFF2-40B4-BE49-F238E27FC236}">
                  <a16:creationId xmlns:a16="http://schemas.microsoft.com/office/drawing/2014/main" id="{92CA3949-57D6-6455-8FD6-3CF3F053DC1A}"/>
                </a:ext>
              </a:extLst>
            </p:cNvPr>
            <p:cNvSpPr>
              <a:spLocks/>
            </p:cNvSpPr>
            <p:nvPr/>
          </p:nvSpPr>
          <p:spPr bwMode="auto">
            <a:xfrm>
              <a:off x="3945" y="2449"/>
              <a:ext cx="226" cy="167"/>
            </a:xfrm>
            <a:custGeom>
              <a:avLst/>
              <a:gdLst>
                <a:gd name="T0" fmla="*/ 258 w 188"/>
                <a:gd name="T1" fmla="*/ 8 h 139"/>
                <a:gd name="T2" fmla="*/ 194 w 188"/>
                <a:gd name="T3" fmla="*/ 73 h 139"/>
                <a:gd name="T4" fmla="*/ 0 w 188"/>
                <a:gd name="T5" fmla="*/ 201 h 139"/>
                <a:gd name="T6" fmla="*/ 173 w 188"/>
                <a:gd name="T7" fmla="*/ 93 h 139"/>
                <a:gd name="T8" fmla="*/ 258 w 188"/>
                <a:gd name="T9" fmla="*/ 8 h 1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8" h="139">
                  <a:moveTo>
                    <a:pt x="179" y="6"/>
                  </a:moveTo>
                  <a:cubicBezTo>
                    <a:pt x="175" y="0"/>
                    <a:pt x="171" y="23"/>
                    <a:pt x="134" y="51"/>
                  </a:cubicBezTo>
                  <a:cubicBezTo>
                    <a:pt x="121" y="62"/>
                    <a:pt x="15" y="121"/>
                    <a:pt x="0" y="139"/>
                  </a:cubicBezTo>
                  <a:cubicBezTo>
                    <a:pt x="0" y="139"/>
                    <a:pt x="105" y="72"/>
                    <a:pt x="120" y="64"/>
                  </a:cubicBezTo>
                  <a:cubicBezTo>
                    <a:pt x="132" y="58"/>
                    <a:pt x="188" y="22"/>
                    <a:pt x="179" y="6"/>
                  </a:cubicBezTo>
                  <a:close/>
                </a:path>
              </a:pathLst>
            </a:custGeom>
            <a:solidFill>
              <a:srgbClr val="F3E1E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 name="Freeform 234">
              <a:extLst>
                <a:ext uri="{FF2B5EF4-FFF2-40B4-BE49-F238E27FC236}">
                  <a16:creationId xmlns:a16="http://schemas.microsoft.com/office/drawing/2014/main" id="{AC735B3D-C45A-5B5A-1481-56DE580CA953}"/>
                </a:ext>
              </a:extLst>
            </p:cNvPr>
            <p:cNvSpPr>
              <a:spLocks/>
            </p:cNvSpPr>
            <p:nvPr/>
          </p:nvSpPr>
          <p:spPr bwMode="auto">
            <a:xfrm>
              <a:off x="4065" y="2470"/>
              <a:ext cx="88" cy="69"/>
            </a:xfrm>
            <a:custGeom>
              <a:avLst/>
              <a:gdLst>
                <a:gd name="T0" fmla="*/ 106 w 73"/>
                <a:gd name="T1" fmla="*/ 0 h 57"/>
                <a:gd name="T2" fmla="*/ 0 w 73"/>
                <a:gd name="T3" fmla="*/ 84 h 57"/>
                <a:gd name="T4" fmla="*/ 106 w 73"/>
                <a:gd name="T5" fmla="*/ 0 h 57"/>
                <a:gd name="T6" fmla="*/ 0 60000 65536"/>
                <a:gd name="T7" fmla="*/ 0 60000 65536"/>
                <a:gd name="T8" fmla="*/ 0 60000 65536"/>
              </a:gdLst>
              <a:ahLst/>
              <a:cxnLst>
                <a:cxn ang="T6">
                  <a:pos x="T0" y="T1"/>
                </a:cxn>
                <a:cxn ang="T7">
                  <a:pos x="T2" y="T3"/>
                </a:cxn>
                <a:cxn ang="T8">
                  <a:pos x="T4" y="T5"/>
                </a:cxn>
              </a:cxnLst>
              <a:rect l="0" t="0" r="r" b="b"/>
              <a:pathLst>
                <a:path w="73" h="57">
                  <a:moveTo>
                    <a:pt x="73" y="0"/>
                  </a:moveTo>
                  <a:cubicBezTo>
                    <a:pt x="73" y="0"/>
                    <a:pt x="35" y="43"/>
                    <a:pt x="0" y="57"/>
                  </a:cubicBezTo>
                  <a:cubicBezTo>
                    <a:pt x="0" y="57"/>
                    <a:pt x="47" y="28"/>
                    <a:pt x="7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7" name="Oval 235">
              <a:extLst>
                <a:ext uri="{FF2B5EF4-FFF2-40B4-BE49-F238E27FC236}">
                  <a16:creationId xmlns:a16="http://schemas.microsoft.com/office/drawing/2014/main" id="{82FB4E51-4791-CF65-6877-C04E69F9E28A}"/>
                </a:ext>
              </a:extLst>
            </p:cNvPr>
            <p:cNvSpPr>
              <a:spLocks noChangeArrowheads="1"/>
            </p:cNvSpPr>
            <p:nvPr/>
          </p:nvSpPr>
          <p:spPr bwMode="auto">
            <a:xfrm>
              <a:off x="4134" y="2481"/>
              <a:ext cx="8" cy="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18" name="Oval 236">
              <a:extLst>
                <a:ext uri="{FF2B5EF4-FFF2-40B4-BE49-F238E27FC236}">
                  <a16:creationId xmlns:a16="http://schemas.microsoft.com/office/drawing/2014/main" id="{E4DBC8FE-BAD3-D46D-F85C-847FD4C7DF96}"/>
                </a:ext>
              </a:extLst>
            </p:cNvPr>
            <p:cNvSpPr>
              <a:spLocks noChangeArrowheads="1"/>
            </p:cNvSpPr>
            <p:nvPr/>
          </p:nvSpPr>
          <p:spPr bwMode="auto">
            <a:xfrm>
              <a:off x="4143" y="2476"/>
              <a:ext cx="5"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19" name="Freeform 237">
              <a:extLst>
                <a:ext uri="{FF2B5EF4-FFF2-40B4-BE49-F238E27FC236}">
                  <a16:creationId xmlns:a16="http://schemas.microsoft.com/office/drawing/2014/main" id="{7CA38AFA-CA9C-CD5F-2DE8-92D598356989}"/>
                </a:ext>
              </a:extLst>
            </p:cNvPr>
            <p:cNvSpPr>
              <a:spLocks/>
            </p:cNvSpPr>
            <p:nvPr/>
          </p:nvSpPr>
          <p:spPr bwMode="auto">
            <a:xfrm>
              <a:off x="3780" y="2637"/>
              <a:ext cx="215" cy="402"/>
            </a:xfrm>
            <a:custGeom>
              <a:avLst/>
              <a:gdLst>
                <a:gd name="T0" fmla="*/ 258 w 179"/>
                <a:gd name="T1" fmla="*/ 0 h 335"/>
                <a:gd name="T2" fmla="*/ 73 w 179"/>
                <a:gd name="T3" fmla="*/ 206 h 335"/>
                <a:gd name="T4" fmla="*/ 58 w 179"/>
                <a:gd name="T5" fmla="*/ 482 h 335"/>
                <a:gd name="T6" fmla="*/ 42 w 179"/>
                <a:gd name="T7" fmla="*/ 475 h 335"/>
                <a:gd name="T8" fmla="*/ 74 w 179"/>
                <a:gd name="T9" fmla="*/ 172 h 335"/>
                <a:gd name="T10" fmla="*/ 258 w 179"/>
                <a:gd name="T11" fmla="*/ 0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9" h="335">
                  <a:moveTo>
                    <a:pt x="179" y="0"/>
                  </a:moveTo>
                  <a:cubicBezTo>
                    <a:pt x="179" y="0"/>
                    <a:pt x="93" y="32"/>
                    <a:pt x="51" y="143"/>
                  </a:cubicBezTo>
                  <a:cubicBezTo>
                    <a:pt x="16" y="235"/>
                    <a:pt x="40" y="335"/>
                    <a:pt x="40" y="335"/>
                  </a:cubicBezTo>
                  <a:cubicBezTo>
                    <a:pt x="29" y="330"/>
                    <a:pt x="29" y="330"/>
                    <a:pt x="29" y="330"/>
                  </a:cubicBezTo>
                  <a:cubicBezTo>
                    <a:pt x="29" y="330"/>
                    <a:pt x="0" y="229"/>
                    <a:pt x="52" y="119"/>
                  </a:cubicBezTo>
                  <a:cubicBezTo>
                    <a:pt x="93" y="30"/>
                    <a:pt x="179" y="0"/>
                    <a:pt x="179" y="0"/>
                  </a:cubicBezTo>
                  <a:close/>
                </a:path>
              </a:pathLst>
            </a:custGeom>
            <a:solidFill>
              <a:srgbClr val="E5AA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 name="Freeform 238">
              <a:extLst>
                <a:ext uri="{FF2B5EF4-FFF2-40B4-BE49-F238E27FC236}">
                  <a16:creationId xmlns:a16="http://schemas.microsoft.com/office/drawing/2014/main" id="{23620264-20B6-734F-1441-C4F2AFAABADF}"/>
                </a:ext>
              </a:extLst>
            </p:cNvPr>
            <p:cNvSpPr>
              <a:spLocks/>
            </p:cNvSpPr>
            <p:nvPr/>
          </p:nvSpPr>
          <p:spPr bwMode="auto">
            <a:xfrm>
              <a:off x="3781" y="2750"/>
              <a:ext cx="62" cy="281"/>
            </a:xfrm>
            <a:custGeom>
              <a:avLst/>
              <a:gdLst>
                <a:gd name="T0" fmla="*/ 36 w 52"/>
                <a:gd name="T1" fmla="*/ 337 h 234"/>
                <a:gd name="T2" fmla="*/ 74 w 52"/>
                <a:gd name="T3" fmla="*/ 0 h 234"/>
                <a:gd name="T4" fmla="*/ 36 w 52"/>
                <a:gd name="T5" fmla="*/ 337 h 234"/>
                <a:gd name="T6" fmla="*/ 0 60000 65536"/>
                <a:gd name="T7" fmla="*/ 0 60000 65536"/>
                <a:gd name="T8" fmla="*/ 0 60000 65536"/>
              </a:gdLst>
              <a:ahLst/>
              <a:cxnLst>
                <a:cxn ang="T6">
                  <a:pos x="T0" y="T1"/>
                </a:cxn>
                <a:cxn ang="T7">
                  <a:pos x="T2" y="T3"/>
                </a:cxn>
                <a:cxn ang="T8">
                  <a:pos x="T4" y="T5"/>
                </a:cxn>
              </a:cxnLst>
              <a:rect l="0" t="0" r="r" b="b"/>
              <a:pathLst>
                <a:path w="52" h="234">
                  <a:moveTo>
                    <a:pt x="25" y="234"/>
                  </a:moveTo>
                  <a:cubicBezTo>
                    <a:pt x="25" y="234"/>
                    <a:pt x="4" y="124"/>
                    <a:pt x="52" y="0"/>
                  </a:cubicBezTo>
                  <a:cubicBezTo>
                    <a:pt x="52" y="0"/>
                    <a:pt x="0" y="112"/>
                    <a:pt x="25" y="234"/>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 name="Freeform 239">
              <a:extLst>
                <a:ext uri="{FF2B5EF4-FFF2-40B4-BE49-F238E27FC236}">
                  <a16:creationId xmlns:a16="http://schemas.microsoft.com/office/drawing/2014/main" id="{5DF934D6-AED2-99FE-4339-F0C975C4DBC7}"/>
                </a:ext>
              </a:extLst>
            </p:cNvPr>
            <p:cNvSpPr>
              <a:spLocks/>
            </p:cNvSpPr>
            <p:nvPr/>
          </p:nvSpPr>
          <p:spPr bwMode="auto">
            <a:xfrm>
              <a:off x="4003" y="2121"/>
              <a:ext cx="223" cy="145"/>
            </a:xfrm>
            <a:custGeom>
              <a:avLst/>
              <a:gdLst>
                <a:gd name="T0" fmla="*/ 261 w 186"/>
                <a:gd name="T1" fmla="*/ 24 h 121"/>
                <a:gd name="T2" fmla="*/ 230 w 186"/>
                <a:gd name="T3" fmla="*/ 8 h 121"/>
                <a:gd name="T4" fmla="*/ 165 w 186"/>
                <a:gd name="T5" fmla="*/ 73 h 121"/>
                <a:gd name="T6" fmla="*/ 91 w 186"/>
                <a:gd name="T7" fmla="*/ 108 h 121"/>
                <a:gd name="T8" fmla="*/ 22 w 186"/>
                <a:gd name="T9" fmla="*/ 128 h 121"/>
                <a:gd name="T10" fmla="*/ 46 w 186"/>
                <a:gd name="T11" fmla="*/ 162 h 121"/>
                <a:gd name="T12" fmla="*/ 132 w 186"/>
                <a:gd name="T13" fmla="*/ 162 h 121"/>
                <a:gd name="T14" fmla="*/ 207 w 186"/>
                <a:gd name="T15" fmla="*/ 135 h 121"/>
                <a:gd name="T16" fmla="*/ 251 w 186"/>
                <a:gd name="T17" fmla="*/ 107 h 121"/>
                <a:gd name="T18" fmla="*/ 267 w 186"/>
                <a:gd name="T19" fmla="*/ 65 h 121"/>
                <a:gd name="T20" fmla="*/ 263 w 186"/>
                <a:gd name="T21" fmla="*/ 28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6" h="121">
                  <a:moveTo>
                    <a:pt x="182" y="17"/>
                  </a:moveTo>
                  <a:cubicBezTo>
                    <a:pt x="177" y="5"/>
                    <a:pt x="170" y="0"/>
                    <a:pt x="160" y="6"/>
                  </a:cubicBezTo>
                  <a:cubicBezTo>
                    <a:pt x="146" y="14"/>
                    <a:pt x="129" y="42"/>
                    <a:pt x="115" y="51"/>
                  </a:cubicBezTo>
                  <a:cubicBezTo>
                    <a:pt x="99" y="62"/>
                    <a:pt x="81" y="68"/>
                    <a:pt x="63" y="75"/>
                  </a:cubicBezTo>
                  <a:cubicBezTo>
                    <a:pt x="47" y="81"/>
                    <a:pt x="33" y="83"/>
                    <a:pt x="15" y="89"/>
                  </a:cubicBezTo>
                  <a:cubicBezTo>
                    <a:pt x="0" y="94"/>
                    <a:pt x="13" y="111"/>
                    <a:pt x="32" y="113"/>
                  </a:cubicBezTo>
                  <a:cubicBezTo>
                    <a:pt x="52" y="115"/>
                    <a:pt x="75" y="121"/>
                    <a:pt x="92" y="113"/>
                  </a:cubicBezTo>
                  <a:cubicBezTo>
                    <a:pt x="110" y="105"/>
                    <a:pt x="127" y="103"/>
                    <a:pt x="144" y="94"/>
                  </a:cubicBezTo>
                  <a:cubicBezTo>
                    <a:pt x="154" y="89"/>
                    <a:pt x="166" y="83"/>
                    <a:pt x="174" y="74"/>
                  </a:cubicBezTo>
                  <a:cubicBezTo>
                    <a:pt x="182" y="66"/>
                    <a:pt x="186" y="56"/>
                    <a:pt x="186" y="45"/>
                  </a:cubicBezTo>
                  <a:cubicBezTo>
                    <a:pt x="186" y="40"/>
                    <a:pt x="186" y="22"/>
                    <a:pt x="183" y="19"/>
                  </a:cubicBezTo>
                </a:path>
              </a:pathLst>
            </a:custGeom>
            <a:solidFill>
              <a:srgbClr val="DE86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 name="Freeform 240">
              <a:extLst>
                <a:ext uri="{FF2B5EF4-FFF2-40B4-BE49-F238E27FC236}">
                  <a16:creationId xmlns:a16="http://schemas.microsoft.com/office/drawing/2014/main" id="{D79F0EA6-1F87-BFD2-905F-0FBC38D69876}"/>
                </a:ext>
              </a:extLst>
            </p:cNvPr>
            <p:cNvSpPr>
              <a:spLocks/>
            </p:cNvSpPr>
            <p:nvPr/>
          </p:nvSpPr>
          <p:spPr bwMode="auto">
            <a:xfrm>
              <a:off x="4052" y="2151"/>
              <a:ext cx="157" cy="94"/>
            </a:xfrm>
            <a:custGeom>
              <a:avLst/>
              <a:gdLst>
                <a:gd name="T0" fmla="*/ 171 w 131"/>
                <a:gd name="T1" fmla="*/ 0 h 78"/>
                <a:gd name="T2" fmla="*/ 186 w 131"/>
                <a:gd name="T3" fmla="*/ 10 h 78"/>
                <a:gd name="T4" fmla="*/ 183 w 131"/>
                <a:gd name="T5" fmla="*/ 30 h 78"/>
                <a:gd name="T6" fmla="*/ 151 w 131"/>
                <a:gd name="T7" fmla="*/ 57 h 78"/>
                <a:gd name="T8" fmla="*/ 108 w 131"/>
                <a:gd name="T9" fmla="*/ 84 h 78"/>
                <a:gd name="T10" fmla="*/ 38 w 131"/>
                <a:gd name="T11" fmla="*/ 111 h 78"/>
                <a:gd name="T12" fmla="*/ 5 w 131"/>
                <a:gd name="T13" fmla="*/ 104 h 78"/>
                <a:gd name="T14" fmla="*/ 13 w 131"/>
                <a:gd name="T15" fmla="*/ 90 h 78"/>
                <a:gd name="T16" fmla="*/ 72 w 131"/>
                <a:gd name="T17" fmla="*/ 83 h 78"/>
                <a:gd name="T18" fmla="*/ 146 w 131"/>
                <a:gd name="T19" fmla="*/ 35 h 78"/>
                <a:gd name="T20" fmla="*/ 171 w 131"/>
                <a:gd name="T21" fmla="*/ 1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1" h="78">
                  <a:moveTo>
                    <a:pt x="119" y="0"/>
                  </a:moveTo>
                  <a:cubicBezTo>
                    <a:pt x="123" y="1"/>
                    <a:pt x="127" y="2"/>
                    <a:pt x="129" y="7"/>
                  </a:cubicBezTo>
                  <a:cubicBezTo>
                    <a:pt x="131" y="12"/>
                    <a:pt x="130" y="17"/>
                    <a:pt x="128" y="21"/>
                  </a:cubicBezTo>
                  <a:cubicBezTo>
                    <a:pt x="123" y="30"/>
                    <a:pt x="113" y="35"/>
                    <a:pt x="105" y="39"/>
                  </a:cubicBezTo>
                  <a:cubicBezTo>
                    <a:pt x="95" y="45"/>
                    <a:pt x="85" y="52"/>
                    <a:pt x="75" y="58"/>
                  </a:cubicBezTo>
                  <a:cubicBezTo>
                    <a:pt x="63" y="66"/>
                    <a:pt x="41" y="71"/>
                    <a:pt x="27" y="76"/>
                  </a:cubicBezTo>
                  <a:cubicBezTo>
                    <a:pt x="23" y="78"/>
                    <a:pt x="8" y="75"/>
                    <a:pt x="3" y="71"/>
                  </a:cubicBezTo>
                  <a:cubicBezTo>
                    <a:pt x="0" y="68"/>
                    <a:pt x="7" y="64"/>
                    <a:pt x="9" y="62"/>
                  </a:cubicBezTo>
                  <a:cubicBezTo>
                    <a:pt x="18" y="54"/>
                    <a:pt x="39" y="63"/>
                    <a:pt x="50" y="57"/>
                  </a:cubicBezTo>
                  <a:cubicBezTo>
                    <a:pt x="69" y="48"/>
                    <a:pt x="89" y="40"/>
                    <a:pt x="102" y="24"/>
                  </a:cubicBezTo>
                  <a:cubicBezTo>
                    <a:pt x="106" y="20"/>
                    <a:pt x="112" y="0"/>
                    <a:pt x="119" y="1"/>
                  </a:cubicBezTo>
                </a:path>
              </a:pathLst>
            </a:custGeom>
            <a:solidFill>
              <a:srgbClr val="E096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3" name="Freeform 241">
              <a:extLst>
                <a:ext uri="{FF2B5EF4-FFF2-40B4-BE49-F238E27FC236}">
                  <a16:creationId xmlns:a16="http://schemas.microsoft.com/office/drawing/2014/main" id="{03DFB9E2-439E-55D2-0AEB-92DFD7DAC6A2}"/>
                </a:ext>
              </a:extLst>
            </p:cNvPr>
            <p:cNvSpPr>
              <a:spLocks/>
            </p:cNvSpPr>
            <p:nvPr/>
          </p:nvSpPr>
          <p:spPr bwMode="auto">
            <a:xfrm>
              <a:off x="4135" y="2168"/>
              <a:ext cx="60" cy="49"/>
            </a:xfrm>
            <a:custGeom>
              <a:avLst/>
              <a:gdLst>
                <a:gd name="T0" fmla="*/ 72 w 50"/>
                <a:gd name="T1" fmla="*/ 0 h 41"/>
                <a:gd name="T2" fmla="*/ 0 w 50"/>
                <a:gd name="T3" fmla="*/ 59 h 41"/>
                <a:gd name="T4" fmla="*/ 72 w 50"/>
                <a:gd name="T5" fmla="*/ 0 h 41"/>
                <a:gd name="T6" fmla="*/ 0 60000 65536"/>
                <a:gd name="T7" fmla="*/ 0 60000 65536"/>
                <a:gd name="T8" fmla="*/ 0 60000 65536"/>
              </a:gdLst>
              <a:ahLst/>
              <a:cxnLst>
                <a:cxn ang="T6">
                  <a:pos x="T0" y="T1"/>
                </a:cxn>
                <a:cxn ang="T7">
                  <a:pos x="T2" y="T3"/>
                </a:cxn>
                <a:cxn ang="T8">
                  <a:pos x="T4" y="T5"/>
                </a:cxn>
              </a:cxnLst>
              <a:rect l="0" t="0" r="r" b="b"/>
              <a:pathLst>
                <a:path w="50" h="41">
                  <a:moveTo>
                    <a:pt x="50" y="0"/>
                  </a:moveTo>
                  <a:cubicBezTo>
                    <a:pt x="50" y="0"/>
                    <a:pt x="38" y="22"/>
                    <a:pt x="0" y="41"/>
                  </a:cubicBezTo>
                  <a:cubicBezTo>
                    <a:pt x="0" y="41"/>
                    <a:pt x="41" y="13"/>
                    <a:pt x="5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4" name="Oval 242">
              <a:extLst>
                <a:ext uri="{FF2B5EF4-FFF2-40B4-BE49-F238E27FC236}">
                  <a16:creationId xmlns:a16="http://schemas.microsoft.com/office/drawing/2014/main" id="{A1618B27-8281-F0A1-AE4E-969FDA4C0642}"/>
                </a:ext>
              </a:extLst>
            </p:cNvPr>
            <p:cNvSpPr>
              <a:spLocks noChangeArrowheads="1"/>
            </p:cNvSpPr>
            <p:nvPr/>
          </p:nvSpPr>
          <p:spPr bwMode="auto">
            <a:xfrm>
              <a:off x="4179" y="2181"/>
              <a:ext cx="8"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25" name="Oval 243">
              <a:extLst>
                <a:ext uri="{FF2B5EF4-FFF2-40B4-BE49-F238E27FC236}">
                  <a16:creationId xmlns:a16="http://schemas.microsoft.com/office/drawing/2014/main" id="{83BF4C3B-AE48-0F66-382B-701DF7E25DCA}"/>
                </a:ext>
              </a:extLst>
            </p:cNvPr>
            <p:cNvSpPr>
              <a:spLocks noChangeArrowheads="1"/>
            </p:cNvSpPr>
            <p:nvPr/>
          </p:nvSpPr>
          <p:spPr bwMode="auto">
            <a:xfrm>
              <a:off x="4171" y="2188"/>
              <a:ext cx="8" cy="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26" name="Freeform 244">
              <a:extLst>
                <a:ext uri="{FF2B5EF4-FFF2-40B4-BE49-F238E27FC236}">
                  <a16:creationId xmlns:a16="http://schemas.microsoft.com/office/drawing/2014/main" id="{43EB9BBF-9EE6-2C3E-6C41-8D49316E2796}"/>
                </a:ext>
              </a:extLst>
            </p:cNvPr>
            <p:cNvSpPr>
              <a:spLocks/>
            </p:cNvSpPr>
            <p:nvPr/>
          </p:nvSpPr>
          <p:spPr bwMode="auto">
            <a:xfrm>
              <a:off x="3794" y="2132"/>
              <a:ext cx="120" cy="80"/>
            </a:xfrm>
            <a:custGeom>
              <a:avLst/>
              <a:gdLst>
                <a:gd name="T0" fmla="*/ 46 w 100"/>
                <a:gd name="T1" fmla="*/ 6 h 67"/>
                <a:gd name="T2" fmla="*/ 8 w 100"/>
                <a:gd name="T3" fmla="*/ 61 h 67"/>
                <a:gd name="T4" fmla="*/ 52 w 100"/>
                <a:gd name="T5" fmla="*/ 94 h 67"/>
                <a:gd name="T6" fmla="*/ 107 w 100"/>
                <a:gd name="T7" fmla="*/ 94 h 67"/>
                <a:gd name="T8" fmla="*/ 86 w 100"/>
                <a:gd name="T9" fmla="*/ 43 h 67"/>
                <a:gd name="T10" fmla="*/ 44 w 100"/>
                <a:gd name="T11" fmla="*/ 8 h 67"/>
                <a:gd name="T12" fmla="*/ 42 w 100"/>
                <a:gd name="T13" fmla="*/ 7 h 6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 h="67">
                  <a:moveTo>
                    <a:pt x="32" y="4"/>
                  </a:moveTo>
                  <a:cubicBezTo>
                    <a:pt x="11" y="0"/>
                    <a:pt x="0" y="26"/>
                    <a:pt x="6" y="43"/>
                  </a:cubicBezTo>
                  <a:cubicBezTo>
                    <a:pt x="11" y="55"/>
                    <a:pt x="22" y="66"/>
                    <a:pt x="36" y="66"/>
                  </a:cubicBezTo>
                  <a:cubicBezTo>
                    <a:pt x="48" y="66"/>
                    <a:pt x="62" y="67"/>
                    <a:pt x="74" y="66"/>
                  </a:cubicBezTo>
                  <a:cubicBezTo>
                    <a:pt x="100" y="62"/>
                    <a:pt x="68" y="36"/>
                    <a:pt x="60" y="30"/>
                  </a:cubicBezTo>
                  <a:cubicBezTo>
                    <a:pt x="50" y="23"/>
                    <a:pt x="42" y="12"/>
                    <a:pt x="31" y="6"/>
                  </a:cubicBezTo>
                  <a:cubicBezTo>
                    <a:pt x="31" y="6"/>
                    <a:pt x="30" y="5"/>
                    <a:pt x="29" y="5"/>
                  </a:cubicBezTo>
                </a:path>
              </a:pathLst>
            </a:custGeom>
            <a:solidFill>
              <a:srgbClr val="DE86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 name="Freeform 245">
              <a:extLst>
                <a:ext uri="{FF2B5EF4-FFF2-40B4-BE49-F238E27FC236}">
                  <a16:creationId xmlns:a16="http://schemas.microsoft.com/office/drawing/2014/main" id="{C2E62562-02AB-ABFA-A715-34DA42F1DCB5}"/>
                </a:ext>
              </a:extLst>
            </p:cNvPr>
            <p:cNvSpPr>
              <a:spLocks/>
            </p:cNvSpPr>
            <p:nvPr/>
          </p:nvSpPr>
          <p:spPr bwMode="auto">
            <a:xfrm>
              <a:off x="3805" y="2138"/>
              <a:ext cx="31" cy="57"/>
            </a:xfrm>
            <a:custGeom>
              <a:avLst/>
              <a:gdLst>
                <a:gd name="T0" fmla="*/ 25 w 26"/>
                <a:gd name="T1" fmla="*/ 12 h 48"/>
                <a:gd name="T2" fmla="*/ 19 w 26"/>
                <a:gd name="T3" fmla="*/ 53 h 48"/>
                <a:gd name="T4" fmla="*/ 23 w 26"/>
                <a:gd name="T5" fmla="*/ 45 h 48"/>
                <a:gd name="T6" fmla="*/ 30 w 26"/>
                <a:gd name="T7" fmla="*/ 37 h 48"/>
                <a:gd name="T8" fmla="*/ 37 w 26"/>
                <a:gd name="T9" fmla="*/ 24 h 48"/>
                <a:gd name="T10" fmla="*/ 21 w 26"/>
                <a:gd name="T11" fmla="*/ 12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48">
                  <a:moveTo>
                    <a:pt x="18" y="8"/>
                  </a:moveTo>
                  <a:cubicBezTo>
                    <a:pt x="0" y="0"/>
                    <a:pt x="1" y="48"/>
                    <a:pt x="13" y="38"/>
                  </a:cubicBezTo>
                  <a:cubicBezTo>
                    <a:pt x="15" y="37"/>
                    <a:pt x="15" y="33"/>
                    <a:pt x="16" y="32"/>
                  </a:cubicBezTo>
                  <a:cubicBezTo>
                    <a:pt x="17" y="29"/>
                    <a:pt x="19" y="28"/>
                    <a:pt x="21" y="26"/>
                  </a:cubicBezTo>
                  <a:cubicBezTo>
                    <a:pt x="23" y="24"/>
                    <a:pt x="26" y="21"/>
                    <a:pt x="26" y="17"/>
                  </a:cubicBezTo>
                  <a:cubicBezTo>
                    <a:pt x="25" y="12"/>
                    <a:pt x="20" y="9"/>
                    <a:pt x="15" y="8"/>
                  </a:cubicBezTo>
                </a:path>
              </a:pathLst>
            </a:custGeom>
            <a:solidFill>
              <a:srgbClr val="E096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 name="Freeform 246">
              <a:extLst>
                <a:ext uri="{FF2B5EF4-FFF2-40B4-BE49-F238E27FC236}">
                  <a16:creationId xmlns:a16="http://schemas.microsoft.com/office/drawing/2014/main" id="{318811E2-4A32-F9B7-39B6-7191C9F9CE3D}"/>
                </a:ext>
              </a:extLst>
            </p:cNvPr>
            <p:cNvSpPr>
              <a:spLocks/>
            </p:cNvSpPr>
            <p:nvPr/>
          </p:nvSpPr>
          <p:spPr bwMode="auto">
            <a:xfrm>
              <a:off x="3816" y="2153"/>
              <a:ext cx="9" cy="9"/>
            </a:xfrm>
            <a:custGeom>
              <a:avLst/>
              <a:gdLst>
                <a:gd name="T0" fmla="*/ 8 w 8"/>
                <a:gd name="T1" fmla="*/ 1 h 7"/>
                <a:gd name="T2" fmla="*/ 1 w 8"/>
                <a:gd name="T3" fmla="*/ 12 h 7"/>
                <a:gd name="T4" fmla="*/ 7 w 8"/>
                <a:gd name="T5" fmla="*/ 0 h 7"/>
                <a:gd name="T6" fmla="*/ 0 60000 65536"/>
                <a:gd name="T7" fmla="*/ 0 60000 65536"/>
                <a:gd name="T8" fmla="*/ 0 60000 65536"/>
              </a:gdLst>
              <a:ahLst/>
              <a:cxnLst>
                <a:cxn ang="T6">
                  <a:pos x="T0" y="T1"/>
                </a:cxn>
                <a:cxn ang="T7">
                  <a:pos x="T2" y="T3"/>
                </a:cxn>
                <a:cxn ang="T8">
                  <a:pos x="T4" y="T5"/>
                </a:cxn>
              </a:cxnLst>
              <a:rect l="0" t="0" r="r" b="b"/>
              <a:pathLst>
                <a:path w="8" h="7">
                  <a:moveTo>
                    <a:pt x="6" y="1"/>
                  </a:moveTo>
                  <a:cubicBezTo>
                    <a:pt x="3" y="1"/>
                    <a:pt x="0" y="4"/>
                    <a:pt x="1" y="7"/>
                  </a:cubicBezTo>
                  <a:cubicBezTo>
                    <a:pt x="4" y="6"/>
                    <a:pt x="8" y="2"/>
                    <a:pt x="5"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9" name="Freeform 247">
              <a:extLst>
                <a:ext uri="{FF2B5EF4-FFF2-40B4-BE49-F238E27FC236}">
                  <a16:creationId xmlns:a16="http://schemas.microsoft.com/office/drawing/2014/main" id="{DC677471-3AC2-187A-F85D-9B6B7D52C2C8}"/>
                </a:ext>
              </a:extLst>
            </p:cNvPr>
            <p:cNvSpPr>
              <a:spLocks/>
            </p:cNvSpPr>
            <p:nvPr/>
          </p:nvSpPr>
          <p:spPr bwMode="auto">
            <a:xfrm>
              <a:off x="4044" y="2313"/>
              <a:ext cx="38" cy="29"/>
            </a:xfrm>
            <a:custGeom>
              <a:avLst/>
              <a:gdLst>
                <a:gd name="T0" fmla="*/ 5 w 32"/>
                <a:gd name="T1" fmla="*/ 10 h 24"/>
                <a:gd name="T2" fmla="*/ 13 w 32"/>
                <a:gd name="T3" fmla="*/ 15 h 24"/>
                <a:gd name="T4" fmla="*/ 21 w 32"/>
                <a:gd name="T5" fmla="*/ 22 h 24"/>
                <a:gd name="T6" fmla="*/ 31 w 32"/>
                <a:gd name="T7" fmla="*/ 28 h 24"/>
                <a:gd name="T8" fmla="*/ 43 w 32"/>
                <a:gd name="T9" fmla="*/ 33 h 24"/>
                <a:gd name="T10" fmla="*/ 43 w 32"/>
                <a:gd name="T11" fmla="*/ 27 h 24"/>
                <a:gd name="T12" fmla="*/ 38 w 32"/>
                <a:gd name="T13" fmla="*/ 21 h 24"/>
                <a:gd name="T14" fmla="*/ 32 w 32"/>
                <a:gd name="T15" fmla="*/ 7 h 24"/>
                <a:gd name="T16" fmla="*/ 10 w 32"/>
                <a:gd name="T17" fmla="*/ 1 h 24"/>
                <a:gd name="T18" fmla="*/ 5 w 32"/>
                <a:gd name="T19" fmla="*/ 12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24">
                  <a:moveTo>
                    <a:pt x="3" y="7"/>
                  </a:moveTo>
                  <a:cubicBezTo>
                    <a:pt x="4" y="9"/>
                    <a:pt x="7" y="9"/>
                    <a:pt x="9" y="10"/>
                  </a:cubicBezTo>
                  <a:cubicBezTo>
                    <a:pt x="11" y="12"/>
                    <a:pt x="13" y="14"/>
                    <a:pt x="15" y="15"/>
                  </a:cubicBezTo>
                  <a:cubicBezTo>
                    <a:pt x="17" y="17"/>
                    <a:pt x="20" y="18"/>
                    <a:pt x="22" y="19"/>
                  </a:cubicBezTo>
                  <a:cubicBezTo>
                    <a:pt x="24" y="20"/>
                    <a:pt x="28" y="24"/>
                    <a:pt x="30" y="22"/>
                  </a:cubicBezTo>
                  <a:cubicBezTo>
                    <a:pt x="32" y="20"/>
                    <a:pt x="30" y="19"/>
                    <a:pt x="30" y="18"/>
                  </a:cubicBezTo>
                  <a:cubicBezTo>
                    <a:pt x="28" y="17"/>
                    <a:pt x="28" y="16"/>
                    <a:pt x="27" y="14"/>
                  </a:cubicBezTo>
                  <a:cubicBezTo>
                    <a:pt x="26" y="11"/>
                    <a:pt x="25" y="8"/>
                    <a:pt x="23" y="5"/>
                  </a:cubicBezTo>
                  <a:cubicBezTo>
                    <a:pt x="20" y="1"/>
                    <a:pt x="12" y="0"/>
                    <a:pt x="7" y="1"/>
                  </a:cubicBezTo>
                  <a:cubicBezTo>
                    <a:pt x="5" y="2"/>
                    <a:pt x="0" y="6"/>
                    <a:pt x="3" y="8"/>
                  </a:cubicBezTo>
                </a:path>
              </a:pathLst>
            </a:custGeom>
            <a:solidFill>
              <a:srgbClr val="E8A0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0" name="Freeform 248">
              <a:extLst>
                <a:ext uri="{FF2B5EF4-FFF2-40B4-BE49-F238E27FC236}">
                  <a16:creationId xmlns:a16="http://schemas.microsoft.com/office/drawing/2014/main" id="{2DCD0334-CD23-8093-AEC3-19C066575288}"/>
                </a:ext>
              </a:extLst>
            </p:cNvPr>
            <p:cNvSpPr>
              <a:spLocks/>
            </p:cNvSpPr>
            <p:nvPr/>
          </p:nvSpPr>
          <p:spPr bwMode="auto">
            <a:xfrm>
              <a:off x="4049" y="2317"/>
              <a:ext cx="9" cy="8"/>
            </a:xfrm>
            <a:custGeom>
              <a:avLst/>
              <a:gdLst>
                <a:gd name="T0" fmla="*/ 3 w 8"/>
                <a:gd name="T1" fmla="*/ 1 h 7"/>
                <a:gd name="T2" fmla="*/ 2 w 8"/>
                <a:gd name="T3" fmla="*/ 6 h 7"/>
                <a:gd name="T4" fmla="*/ 7 w 8"/>
                <a:gd name="T5" fmla="*/ 8 h 7"/>
                <a:gd name="T6" fmla="*/ 9 w 8"/>
                <a:gd name="T7" fmla="*/ 8 h 7"/>
                <a:gd name="T8" fmla="*/ 7 w 8"/>
                <a:gd name="T9" fmla="*/ 2 h 7"/>
                <a:gd name="T10" fmla="*/ 2 w 8"/>
                <a:gd name="T11" fmla="*/ 1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7">
                  <a:moveTo>
                    <a:pt x="3" y="1"/>
                  </a:moveTo>
                  <a:cubicBezTo>
                    <a:pt x="2" y="0"/>
                    <a:pt x="0" y="2"/>
                    <a:pt x="2" y="4"/>
                  </a:cubicBezTo>
                  <a:cubicBezTo>
                    <a:pt x="3" y="4"/>
                    <a:pt x="4" y="5"/>
                    <a:pt x="5" y="6"/>
                  </a:cubicBezTo>
                  <a:cubicBezTo>
                    <a:pt x="6" y="6"/>
                    <a:pt x="7" y="7"/>
                    <a:pt x="7" y="6"/>
                  </a:cubicBezTo>
                  <a:cubicBezTo>
                    <a:pt x="8" y="6"/>
                    <a:pt x="5" y="3"/>
                    <a:pt x="5" y="2"/>
                  </a:cubicBezTo>
                  <a:cubicBezTo>
                    <a:pt x="4" y="1"/>
                    <a:pt x="3" y="0"/>
                    <a:pt x="2"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1" name="Freeform 249">
              <a:extLst>
                <a:ext uri="{FF2B5EF4-FFF2-40B4-BE49-F238E27FC236}">
                  <a16:creationId xmlns:a16="http://schemas.microsoft.com/office/drawing/2014/main" id="{82F3D480-161C-4896-3D84-EB6BC3FDFD29}"/>
                </a:ext>
              </a:extLst>
            </p:cNvPr>
            <p:cNvSpPr>
              <a:spLocks/>
            </p:cNvSpPr>
            <p:nvPr/>
          </p:nvSpPr>
          <p:spPr bwMode="auto">
            <a:xfrm>
              <a:off x="3843" y="2108"/>
              <a:ext cx="351" cy="139"/>
            </a:xfrm>
            <a:custGeom>
              <a:avLst/>
              <a:gdLst>
                <a:gd name="T0" fmla="*/ 0 w 292"/>
                <a:gd name="T1" fmla="*/ 34 h 116"/>
                <a:gd name="T2" fmla="*/ 252 w 292"/>
                <a:gd name="T3" fmla="*/ 128 h 116"/>
                <a:gd name="T4" fmla="*/ 422 w 292"/>
                <a:gd name="T5" fmla="*/ 0 h 116"/>
                <a:gd name="T6" fmla="*/ 0 w 292"/>
                <a:gd name="T7" fmla="*/ 34 h 1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92" h="116">
                  <a:moveTo>
                    <a:pt x="0" y="23"/>
                  </a:moveTo>
                  <a:cubicBezTo>
                    <a:pt x="0" y="23"/>
                    <a:pt x="75" y="116"/>
                    <a:pt x="175" y="89"/>
                  </a:cubicBezTo>
                  <a:cubicBezTo>
                    <a:pt x="276" y="61"/>
                    <a:pt x="292" y="0"/>
                    <a:pt x="292" y="0"/>
                  </a:cubicBezTo>
                  <a:cubicBezTo>
                    <a:pt x="292" y="0"/>
                    <a:pt x="158" y="56"/>
                    <a:pt x="0" y="23"/>
                  </a:cubicBezTo>
                  <a:close/>
                </a:path>
              </a:pathLst>
            </a:custGeom>
            <a:solidFill>
              <a:srgbClr val="BE597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2" name="Freeform 250">
              <a:extLst>
                <a:ext uri="{FF2B5EF4-FFF2-40B4-BE49-F238E27FC236}">
                  <a16:creationId xmlns:a16="http://schemas.microsoft.com/office/drawing/2014/main" id="{CD703B87-3AF5-6131-22C5-9A6DDDD8BA67}"/>
                </a:ext>
              </a:extLst>
            </p:cNvPr>
            <p:cNvSpPr>
              <a:spLocks/>
            </p:cNvSpPr>
            <p:nvPr/>
          </p:nvSpPr>
          <p:spPr bwMode="auto">
            <a:xfrm>
              <a:off x="3674" y="1800"/>
              <a:ext cx="628" cy="428"/>
            </a:xfrm>
            <a:custGeom>
              <a:avLst/>
              <a:gdLst>
                <a:gd name="T0" fmla="*/ 0 w 523"/>
                <a:gd name="T1" fmla="*/ 207 h 356"/>
                <a:gd name="T2" fmla="*/ 361 w 523"/>
                <a:gd name="T3" fmla="*/ 20 h 356"/>
                <a:gd name="T4" fmla="*/ 718 w 523"/>
                <a:gd name="T5" fmla="*/ 224 h 356"/>
                <a:gd name="T6" fmla="*/ 409 w 523"/>
                <a:gd name="T7" fmla="*/ 498 h 356"/>
                <a:gd name="T8" fmla="*/ 149 w 523"/>
                <a:gd name="T9" fmla="*/ 364 h 356"/>
                <a:gd name="T10" fmla="*/ 0 w 523"/>
                <a:gd name="T11" fmla="*/ 207 h 3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23" h="356">
                  <a:moveTo>
                    <a:pt x="0" y="143"/>
                  </a:moveTo>
                  <a:cubicBezTo>
                    <a:pt x="0" y="114"/>
                    <a:pt x="61" y="27"/>
                    <a:pt x="251" y="14"/>
                  </a:cubicBezTo>
                  <a:cubicBezTo>
                    <a:pt x="441" y="0"/>
                    <a:pt x="523" y="53"/>
                    <a:pt x="498" y="155"/>
                  </a:cubicBezTo>
                  <a:cubicBezTo>
                    <a:pt x="472" y="258"/>
                    <a:pt x="361" y="333"/>
                    <a:pt x="284" y="344"/>
                  </a:cubicBezTo>
                  <a:cubicBezTo>
                    <a:pt x="207" y="356"/>
                    <a:pt x="140" y="273"/>
                    <a:pt x="103" y="252"/>
                  </a:cubicBezTo>
                  <a:cubicBezTo>
                    <a:pt x="66" y="232"/>
                    <a:pt x="1" y="189"/>
                    <a:pt x="0" y="143"/>
                  </a:cubicBezTo>
                  <a:close/>
                </a:path>
              </a:pathLst>
            </a:custGeom>
            <a:solidFill>
              <a:srgbClr val="F1DC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 name="Freeform 251">
              <a:extLst>
                <a:ext uri="{FF2B5EF4-FFF2-40B4-BE49-F238E27FC236}">
                  <a16:creationId xmlns:a16="http://schemas.microsoft.com/office/drawing/2014/main" id="{D5DC10BD-1E94-AB75-4326-3F98E9CCAD00}"/>
                </a:ext>
              </a:extLst>
            </p:cNvPr>
            <p:cNvSpPr>
              <a:spLocks/>
            </p:cNvSpPr>
            <p:nvPr/>
          </p:nvSpPr>
          <p:spPr bwMode="auto">
            <a:xfrm>
              <a:off x="3783" y="2111"/>
              <a:ext cx="290" cy="232"/>
            </a:xfrm>
            <a:custGeom>
              <a:avLst/>
              <a:gdLst>
                <a:gd name="T0" fmla="*/ 83 w 241"/>
                <a:gd name="T1" fmla="*/ 41 h 193"/>
                <a:gd name="T2" fmla="*/ 10 w 241"/>
                <a:gd name="T3" fmla="*/ 84 h 193"/>
                <a:gd name="T4" fmla="*/ 173 w 241"/>
                <a:gd name="T5" fmla="*/ 209 h 193"/>
                <a:gd name="T6" fmla="*/ 349 w 241"/>
                <a:gd name="T7" fmla="*/ 279 h 1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1" h="193">
                  <a:moveTo>
                    <a:pt x="57" y="28"/>
                  </a:moveTo>
                  <a:cubicBezTo>
                    <a:pt x="32" y="0"/>
                    <a:pt x="0" y="18"/>
                    <a:pt x="7" y="58"/>
                  </a:cubicBezTo>
                  <a:cubicBezTo>
                    <a:pt x="12" y="85"/>
                    <a:pt x="78" y="130"/>
                    <a:pt x="120" y="145"/>
                  </a:cubicBezTo>
                  <a:cubicBezTo>
                    <a:pt x="147" y="155"/>
                    <a:pt x="195" y="186"/>
                    <a:pt x="241" y="193"/>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4" name="Freeform 252">
              <a:extLst>
                <a:ext uri="{FF2B5EF4-FFF2-40B4-BE49-F238E27FC236}">
                  <a16:creationId xmlns:a16="http://schemas.microsoft.com/office/drawing/2014/main" id="{A6101425-7078-AC56-FC0E-F9B21B471775}"/>
                </a:ext>
              </a:extLst>
            </p:cNvPr>
            <p:cNvSpPr>
              <a:spLocks/>
            </p:cNvSpPr>
            <p:nvPr/>
          </p:nvSpPr>
          <p:spPr bwMode="auto">
            <a:xfrm>
              <a:off x="4101" y="2116"/>
              <a:ext cx="141" cy="228"/>
            </a:xfrm>
            <a:custGeom>
              <a:avLst/>
              <a:gdLst>
                <a:gd name="T0" fmla="*/ 0 w 117"/>
                <a:gd name="T1" fmla="*/ 274 h 190"/>
                <a:gd name="T2" fmla="*/ 80 w 117"/>
                <a:gd name="T3" fmla="*/ 238 h 190"/>
                <a:gd name="T4" fmla="*/ 143 w 117"/>
                <a:gd name="T5" fmla="*/ 12 h 190"/>
                <a:gd name="T6" fmla="*/ 106 w 117"/>
                <a:gd name="T7" fmla="*/ 7 h 1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 h="190">
                  <a:moveTo>
                    <a:pt x="0" y="190"/>
                  </a:moveTo>
                  <a:cubicBezTo>
                    <a:pt x="20" y="189"/>
                    <a:pt x="39" y="182"/>
                    <a:pt x="55" y="165"/>
                  </a:cubicBezTo>
                  <a:cubicBezTo>
                    <a:pt x="113" y="103"/>
                    <a:pt x="117" y="30"/>
                    <a:pt x="99" y="8"/>
                  </a:cubicBezTo>
                  <a:cubicBezTo>
                    <a:pt x="93" y="0"/>
                    <a:pt x="84" y="0"/>
                    <a:pt x="73" y="5"/>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5" name="Freeform 253">
              <a:extLst>
                <a:ext uri="{FF2B5EF4-FFF2-40B4-BE49-F238E27FC236}">
                  <a16:creationId xmlns:a16="http://schemas.microsoft.com/office/drawing/2014/main" id="{38F0A1D8-4675-E3D9-A637-ABEAA5E343AE}"/>
                </a:ext>
              </a:extLst>
            </p:cNvPr>
            <p:cNvSpPr>
              <a:spLocks/>
            </p:cNvSpPr>
            <p:nvPr/>
          </p:nvSpPr>
          <p:spPr bwMode="auto">
            <a:xfrm>
              <a:off x="3674" y="1803"/>
              <a:ext cx="601" cy="425"/>
            </a:xfrm>
            <a:custGeom>
              <a:avLst/>
              <a:gdLst>
                <a:gd name="T0" fmla="*/ 721 w 501"/>
                <a:gd name="T1" fmla="*/ 187 h 354"/>
                <a:gd name="T2" fmla="*/ 715 w 501"/>
                <a:gd name="T3" fmla="*/ 221 h 354"/>
                <a:gd name="T4" fmla="*/ 409 w 501"/>
                <a:gd name="T5" fmla="*/ 493 h 354"/>
                <a:gd name="T6" fmla="*/ 149 w 501"/>
                <a:gd name="T7" fmla="*/ 360 h 354"/>
                <a:gd name="T8" fmla="*/ 0 w 501"/>
                <a:gd name="T9" fmla="*/ 203 h 354"/>
                <a:gd name="T10" fmla="*/ 361 w 501"/>
                <a:gd name="T11" fmla="*/ 17 h 354"/>
                <a:gd name="T12" fmla="*/ 721 w 501"/>
                <a:gd name="T13" fmla="*/ 154 h 3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1" h="354">
                  <a:moveTo>
                    <a:pt x="501" y="130"/>
                  </a:moveTo>
                  <a:cubicBezTo>
                    <a:pt x="501" y="138"/>
                    <a:pt x="499" y="145"/>
                    <a:pt x="497" y="153"/>
                  </a:cubicBezTo>
                  <a:cubicBezTo>
                    <a:pt x="472" y="255"/>
                    <a:pt x="361" y="331"/>
                    <a:pt x="284" y="342"/>
                  </a:cubicBezTo>
                  <a:cubicBezTo>
                    <a:pt x="207" y="354"/>
                    <a:pt x="140" y="271"/>
                    <a:pt x="103" y="250"/>
                  </a:cubicBezTo>
                  <a:cubicBezTo>
                    <a:pt x="66" y="229"/>
                    <a:pt x="1" y="187"/>
                    <a:pt x="0" y="141"/>
                  </a:cubicBezTo>
                  <a:cubicBezTo>
                    <a:pt x="0" y="112"/>
                    <a:pt x="61" y="25"/>
                    <a:pt x="251" y="12"/>
                  </a:cubicBezTo>
                  <a:cubicBezTo>
                    <a:pt x="410" y="0"/>
                    <a:pt x="493" y="36"/>
                    <a:pt x="501" y="107"/>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6" name="Freeform 254">
              <a:extLst>
                <a:ext uri="{FF2B5EF4-FFF2-40B4-BE49-F238E27FC236}">
                  <a16:creationId xmlns:a16="http://schemas.microsoft.com/office/drawing/2014/main" id="{52A91EF0-2707-FB02-752C-5F34AFEEC128}"/>
                </a:ext>
              </a:extLst>
            </p:cNvPr>
            <p:cNvSpPr>
              <a:spLocks/>
            </p:cNvSpPr>
            <p:nvPr/>
          </p:nvSpPr>
          <p:spPr bwMode="auto">
            <a:xfrm>
              <a:off x="3607" y="1350"/>
              <a:ext cx="142" cy="586"/>
            </a:xfrm>
            <a:custGeom>
              <a:avLst/>
              <a:gdLst>
                <a:gd name="T0" fmla="*/ 126 w 118"/>
                <a:gd name="T1" fmla="*/ 0 h 488"/>
                <a:gd name="T2" fmla="*/ 78 w 118"/>
                <a:gd name="T3" fmla="*/ 375 h 488"/>
                <a:gd name="T4" fmla="*/ 99 w 118"/>
                <a:gd name="T5" fmla="*/ 704 h 488"/>
                <a:gd name="T6" fmla="*/ 0 60000 65536"/>
                <a:gd name="T7" fmla="*/ 0 60000 65536"/>
                <a:gd name="T8" fmla="*/ 0 60000 65536"/>
              </a:gdLst>
              <a:ahLst/>
              <a:cxnLst>
                <a:cxn ang="T6">
                  <a:pos x="T0" y="T1"/>
                </a:cxn>
                <a:cxn ang="T7">
                  <a:pos x="T2" y="T3"/>
                </a:cxn>
                <a:cxn ang="T8">
                  <a:pos x="T4" y="T5"/>
                </a:cxn>
              </a:cxnLst>
              <a:rect l="0" t="0" r="r" b="b"/>
              <a:pathLst>
                <a:path w="118" h="488">
                  <a:moveTo>
                    <a:pt x="87" y="0"/>
                  </a:moveTo>
                  <a:cubicBezTo>
                    <a:pt x="87" y="0"/>
                    <a:pt x="118" y="150"/>
                    <a:pt x="54" y="260"/>
                  </a:cubicBezTo>
                  <a:cubicBezTo>
                    <a:pt x="0" y="352"/>
                    <a:pt x="11" y="435"/>
                    <a:pt x="68" y="488"/>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 name="Freeform 255">
              <a:extLst>
                <a:ext uri="{FF2B5EF4-FFF2-40B4-BE49-F238E27FC236}">
                  <a16:creationId xmlns:a16="http://schemas.microsoft.com/office/drawing/2014/main" id="{8CF5D6B5-EB92-5FC6-4FA0-BEF97430049A}"/>
                </a:ext>
              </a:extLst>
            </p:cNvPr>
            <p:cNvSpPr>
              <a:spLocks/>
            </p:cNvSpPr>
            <p:nvPr/>
          </p:nvSpPr>
          <p:spPr bwMode="auto">
            <a:xfrm>
              <a:off x="3647" y="1349"/>
              <a:ext cx="130" cy="560"/>
            </a:xfrm>
            <a:custGeom>
              <a:avLst/>
              <a:gdLst>
                <a:gd name="T0" fmla="*/ 79 w 109"/>
                <a:gd name="T1" fmla="*/ 673 h 466"/>
                <a:gd name="T2" fmla="*/ 12 w 109"/>
                <a:gd name="T3" fmla="*/ 550 h 466"/>
                <a:gd name="T4" fmla="*/ 116 w 109"/>
                <a:gd name="T5" fmla="*/ 0 h 466"/>
                <a:gd name="T6" fmla="*/ 0 60000 65536"/>
                <a:gd name="T7" fmla="*/ 0 60000 65536"/>
                <a:gd name="T8" fmla="*/ 0 60000 65536"/>
              </a:gdLst>
              <a:ahLst/>
              <a:cxnLst>
                <a:cxn ang="T6">
                  <a:pos x="T0" y="T1"/>
                </a:cxn>
                <a:cxn ang="T7">
                  <a:pos x="T2" y="T3"/>
                </a:cxn>
                <a:cxn ang="T8">
                  <a:pos x="T4" y="T5"/>
                </a:cxn>
              </a:cxnLst>
              <a:rect l="0" t="0" r="r" b="b"/>
              <a:pathLst>
                <a:path w="109" h="466">
                  <a:moveTo>
                    <a:pt x="55" y="466"/>
                  </a:moveTo>
                  <a:cubicBezTo>
                    <a:pt x="38" y="460"/>
                    <a:pt x="13" y="441"/>
                    <a:pt x="8" y="381"/>
                  </a:cubicBezTo>
                  <a:cubicBezTo>
                    <a:pt x="0" y="289"/>
                    <a:pt x="109" y="235"/>
                    <a:pt x="81" y="0"/>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8" name="Freeform 256">
              <a:extLst>
                <a:ext uri="{FF2B5EF4-FFF2-40B4-BE49-F238E27FC236}">
                  <a16:creationId xmlns:a16="http://schemas.microsoft.com/office/drawing/2014/main" id="{331C1C3F-D70C-3A2F-B10A-ADD17BBA04A5}"/>
                </a:ext>
              </a:extLst>
            </p:cNvPr>
            <p:cNvSpPr>
              <a:spLocks/>
            </p:cNvSpPr>
            <p:nvPr/>
          </p:nvSpPr>
          <p:spPr bwMode="auto">
            <a:xfrm>
              <a:off x="4224" y="1365"/>
              <a:ext cx="201" cy="623"/>
            </a:xfrm>
            <a:custGeom>
              <a:avLst/>
              <a:gdLst>
                <a:gd name="T0" fmla="*/ 122 w 168"/>
                <a:gd name="T1" fmla="*/ 0 h 519"/>
                <a:gd name="T2" fmla="*/ 182 w 168"/>
                <a:gd name="T3" fmla="*/ 322 h 519"/>
                <a:gd name="T4" fmla="*/ 111 w 168"/>
                <a:gd name="T5" fmla="*/ 693 h 519"/>
                <a:gd name="T6" fmla="*/ 0 w 168"/>
                <a:gd name="T7" fmla="*/ 748 h 5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519">
                  <a:moveTo>
                    <a:pt x="85" y="0"/>
                  </a:moveTo>
                  <a:cubicBezTo>
                    <a:pt x="85" y="0"/>
                    <a:pt x="89" y="113"/>
                    <a:pt x="127" y="223"/>
                  </a:cubicBezTo>
                  <a:cubicBezTo>
                    <a:pt x="168" y="343"/>
                    <a:pt x="152" y="444"/>
                    <a:pt x="78" y="481"/>
                  </a:cubicBezTo>
                  <a:cubicBezTo>
                    <a:pt x="39" y="500"/>
                    <a:pt x="12" y="500"/>
                    <a:pt x="0" y="519"/>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9" name="Freeform 257">
              <a:extLst>
                <a:ext uri="{FF2B5EF4-FFF2-40B4-BE49-F238E27FC236}">
                  <a16:creationId xmlns:a16="http://schemas.microsoft.com/office/drawing/2014/main" id="{FD6065DB-65BC-9F93-9586-795A0C32D693}"/>
                </a:ext>
              </a:extLst>
            </p:cNvPr>
            <p:cNvSpPr>
              <a:spLocks/>
            </p:cNvSpPr>
            <p:nvPr/>
          </p:nvSpPr>
          <p:spPr bwMode="auto">
            <a:xfrm>
              <a:off x="4209" y="1365"/>
              <a:ext cx="226" cy="596"/>
            </a:xfrm>
            <a:custGeom>
              <a:avLst/>
              <a:gdLst>
                <a:gd name="T0" fmla="*/ 0 w 188"/>
                <a:gd name="T1" fmla="*/ 680 h 497"/>
                <a:gd name="T2" fmla="*/ 172 w 188"/>
                <a:gd name="T3" fmla="*/ 612 h 497"/>
                <a:gd name="T4" fmla="*/ 106 w 188"/>
                <a:gd name="T5" fmla="*/ 0 h 497"/>
                <a:gd name="T6" fmla="*/ 0 60000 65536"/>
                <a:gd name="T7" fmla="*/ 0 60000 65536"/>
                <a:gd name="T8" fmla="*/ 0 60000 65536"/>
              </a:gdLst>
              <a:ahLst/>
              <a:cxnLst>
                <a:cxn ang="T6">
                  <a:pos x="T0" y="T1"/>
                </a:cxn>
                <a:cxn ang="T7">
                  <a:pos x="T2" y="T3"/>
                </a:cxn>
                <a:cxn ang="T8">
                  <a:pos x="T4" y="T5"/>
                </a:cxn>
              </a:cxnLst>
              <a:rect l="0" t="0" r="r" b="b"/>
              <a:pathLst>
                <a:path w="188" h="497">
                  <a:moveTo>
                    <a:pt x="0" y="473"/>
                  </a:moveTo>
                  <a:cubicBezTo>
                    <a:pt x="0" y="473"/>
                    <a:pt x="68" y="497"/>
                    <a:pt x="119" y="425"/>
                  </a:cubicBezTo>
                  <a:cubicBezTo>
                    <a:pt x="188" y="327"/>
                    <a:pt x="76" y="178"/>
                    <a:pt x="73" y="0"/>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0" name="Freeform 258">
              <a:extLst>
                <a:ext uri="{FF2B5EF4-FFF2-40B4-BE49-F238E27FC236}">
                  <a16:creationId xmlns:a16="http://schemas.microsoft.com/office/drawing/2014/main" id="{5F2C03CA-0F8E-5973-C425-06709D2273CD}"/>
                </a:ext>
              </a:extLst>
            </p:cNvPr>
            <p:cNvSpPr>
              <a:spLocks/>
            </p:cNvSpPr>
            <p:nvPr/>
          </p:nvSpPr>
          <p:spPr bwMode="auto">
            <a:xfrm>
              <a:off x="4214" y="1928"/>
              <a:ext cx="18" cy="24"/>
            </a:xfrm>
            <a:custGeom>
              <a:avLst/>
              <a:gdLst>
                <a:gd name="T0" fmla="*/ 6 w 15"/>
                <a:gd name="T1" fmla="*/ 0 h 20"/>
                <a:gd name="T2" fmla="*/ 6 w 15"/>
                <a:gd name="T3" fmla="*/ 24 h 20"/>
                <a:gd name="T4" fmla="*/ 22 w 15"/>
                <a:gd name="T5" fmla="*/ 0 h 20"/>
                <a:gd name="T6" fmla="*/ 0 60000 65536"/>
                <a:gd name="T7" fmla="*/ 0 60000 65536"/>
                <a:gd name="T8" fmla="*/ 0 60000 65536"/>
              </a:gdLst>
              <a:ahLst/>
              <a:cxnLst>
                <a:cxn ang="T6">
                  <a:pos x="T0" y="T1"/>
                </a:cxn>
                <a:cxn ang="T7">
                  <a:pos x="T2" y="T3"/>
                </a:cxn>
                <a:cxn ang="T8">
                  <a:pos x="T4" y="T5"/>
                </a:cxn>
              </a:cxnLst>
              <a:rect l="0" t="0" r="r" b="b"/>
              <a:pathLst>
                <a:path w="15" h="20">
                  <a:moveTo>
                    <a:pt x="4" y="0"/>
                  </a:moveTo>
                  <a:cubicBezTo>
                    <a:pt x="3" y="3"/>
                    <a:pt x="0" y="15"/>
                    <a:pt x="4" y="17"/>
                  </a:cubicBezTo>
                  <a:cubicBezTo>
                    <a:pt x="11" y="20"/>
                    <a:pt x="13" y="4"/>
                    <a:pt x="15" y="0"/>
                  </a:cubicBezTo>
                </a:path>
              </a:pathLst>
            </a:custGeom>
            <a:noFill/>
            <a:ln w="7938" cap="flat">
              <a:solidFill>
                <a:srgbClr val="F1DCC8"/>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1" name="Freeform 259">
              <a:extLst>
                <a:ext uri="{FF2B5EF4-FFF2-40B4-BE49-F238E27FC236}">
                  <a16:creationId xmlns:a16="http://schemas.microsoft.com/office/drawing/2014/main" id="{AA4F1107-BCCD-7199-4CF7-98F2310C8024}"/>
                </a:ext>
              </a:extLst>
            </p:cNvPr>
            <p:cNvSpPr>
              <a:spLocks/>
            </p:cNvSpPr>
            <p:nvPr/>
          </p:nvSpPr>
          <p:spPr bwMode="auto">
            <a:xfrm>
              <a:off x="4224" y="1964"/>
              <a:ext cx="17" cy="26"/>
            </a:xfrm>
            <a:custGeom>
              <a:avLst/>
              <a:gdLst>
                <a:gd name="T0" fmla="*/ 0 w 14"/>
                <a:gd name="T1" fmla="*/ 15 h 22"/>
                <a:gd name="T2" fmla="*/ 16 w 14"/>
                <a:gd name="T3" fmla="*/ 28 h 22"/>
                <a:gd name="T4" fmla="*/ 16 w 14"/>
                <a:gd name="T5" fmla="*/ 11 h 22"/>
                <a:gd name="T6" fmla="*/ 16 w 14"/>
                <a:gd name="T7" fmla="*/ 0 h 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2">
                  <a:moveTo>
                    <a:pt x="0" y="11"/>
                  </a:moveTo>
                  <a:cubicBezTo>
                    <a:pt x="1" y="14"/>
                    <a:pt x="9" y="22"/>
                    <a:pt x="11" y="20"/>
                  </a:cubicBezTo>
                  <a:cubicBezTo>
                    <a:pt x="14" y="18"/>
                    <a:pt x="11" y="10"/>
                    <a:pt x="11" y="8"/>
                  </a:cubicBezTo>
                  <a:cubicBezTo>
                    <a:pt x="11" y="5"/>
                    <a:pt x="11" y="3"/>
                    <a:pt x="11" y="0"/>
                  </a:cubicBezTo>
                </a:path>
              </a:pathLst>
            </a:custGeom>
            <a:noFill/>
            <a:ln w="7938" cap="flat">
              <a:solidFill>
                <a:srgbClr val="F1DCC8"/>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2" name="Freeform 260">
              <a:extLst>
                <a:ext uri="{FF2B5EF4-FFF2-40B4-BE49-F238E27FC236}">
                  <a16:creationId xmlns:a16="http://schemas.microsoft.com/office/drawing/2014/main" id="{024CA3CB-F95C-E078-E33D-EA612B6751D6}"/>
                </a:ext>
              </a:extLst>
            </p:cNvPr>
            <p:cNvSpPr>
              <a:spLocks/>
            </p:cNvSpPr>
            <p:nvPr/>
          </p:nvSpPr>
          <p:spPr bwMode="auto">
            <a:xfrm>
              <a:off x="4237" y="1934"/>
              <a:ext cx="7" cy="11"/>
            </a:xfrm>
            <a:custGeom>
              <a:avLst/>
              <a:gdLst>
                <a:gd name="T0" fmla="*/ 0 w 6"/>
                <a:gd name="T1" fmla="*/ 0 h 9"/>
                <a:gd name="T2" fmla="*/ 7 w 6"/>
                <a:gd name="T3" fmla="*/ 12 h 9"/>
                <a:gd name="T4" fmla="*/ 7 w 6"/>
                <a:gd name="T5" fmla="*/ 12 h 9"/>
                <a:gd name="T6" fmla="*/ 0 60000 65536"/>
                <a:gd name="T7" fmla="*/ 0 60000 65536"/>
                <a:gd name="T8" fmla="*/ 0 60000 65536"/>
              </a:gdLst>
              <a:ahLst/>
              <a:cxnLst>
                <a:cxn ang="T6">
                  <a:pos x="T0" y="T1"/>
                </a:cxn>
                <a:cxn ang="T7">
                  <a:pos x="T2" y="T3"/>
                </a:cxn>
                <a:cxn ang="T8">
                  <a:pos x="T4" y="T5"/>
                </a:cxn>
              </a:cxnLst>
              <a:rect l="0" t="0" r="r" b="b"/>
              <a:pathLst>
                <a:path w="6" h="9">
                  <a:moveTo>
                    <a:pt x="0" y="0"/>
                  </a:moveTo>
                  <a:cubicBezTo>
                    <a:pt x="2" y="3"/>
                    <a:pt x="4" y="5"/>
                    <a:pt x="5" y="8"/>
                  </a:cubicBezTo>
                  <a:cubicBezTo>
                    <a:pt x="6" y="9"/>
                    <a:pt x="5" y="8"/>
                    <a:pt x="5" y="8"/>
                  </a:cubicBezTo>
                </a:path>
              </a:pathLst>
            </a:custGeom>
            <a:noFill/>
            <a:ln w="7938" cap="flat">
              <a:solidFill>
                <a:srgbClr val="F1DCC8"/>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3" name="Freeform 261">
              <a:extLst>
                <a:ext uri="{FF2B5EF4-FFF2-40B4-BE49-F238E27FC236}">
                  <a16:creationId xmlns:a16="http://schemas.microsoft.com/office/drawing/2014/main" id="{5FD94805-22A6-A2E7-BD19-16BDC3205F07}"/>
                </a:ext>
              </a:extLst>
            </p:cNvPr>
            <p:cNvSpPr>
              <a:spLocks/>
            </p:cNvSpPr>
            <p:nvPr/>
          </p:nvSpPr>
          <p:spPr bwMode="auto">
            <a:xfrm>
              <a:off x="3692" y="1946"/>
              <a:ext cx="487" cy="96"/>
            </a:xfrm>
            <a:custGeom>
              <a:avLst/>
              <a:gdLst>
                <a:gd name="T0" fmla="*/ 0 w 406"/>
                <a:gd name="T1" fmla="*/ 0 h 80"/>
                <a:gd name="T2" fmla="*/ 584 w 406"/>
                <a:gd name="T3" fmla="*/ 14 h 80"/>
                <a:gd name="T4" fmla="*/ 0 w 406"/>
                <a:gd name="T5" fmla="*/ 0 h 80"/>
                <a:gd name="T6" fmla="*/ 0 60000 65536"/>
                <a:gd name="T7" fmla="*/ 0 60000 65536"/>
                <a:gd name="T8" fmla="*/ 0 60000 65536"/>
              </a:gdLst>
              <a:ahLst/>
              <a:cxnLst>
                <a:cxn ang="T6">
                  <a:pos x="T0" y="T1"/>
                </a:cxn>
                <a:cxn ang="T7">
                  <a:pos x="T2" y="T3"/>
                </a:cxn>
                <a:cxn ang="T8">
                  <a:pos x="T4" y="T5"/>
                </a:cxn>
              </a:cxnLst>
              <a:rect l="0" t="0" r="r" b="b"/>
              <a:pathLst>
                <a:path w="406" h="80">
                  <a:moveTo>
                    <a:pt x="0" y="0"/>
                  </a:moveTo>
                  <a:cubicBezTo>
                    <a:pt x="0" y="0"/>
                    <a:pt x="77" y="66"/>
                    <a:pt x="406" y="10"/>
                  </a:cubicBezTo>
                  <a:cubicBezTo>
                    <a:pt x="406" y="10"/>
                    <a:pt x="103" y="80"/>
                    <a:pt x="0" y="0"/>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 name="Freeform 262">
              <a:extLst>
                <a:ext uri="{FF2B5EF4-FFF2-40B4-BE49-F238E27FC236}">
                  <a16:creationId xmlns:a16="http://schemas.microsoft.com/office/drawing/2014/main" id="{76965B7D-A052-78EF-0AAD-1CA5359BB087}"/>
                </a:ext>
              </a:extLst>
            </p:cNvPr>
            <p:cNvSpPr>
              <a:spLocks/>
            </p:cNvSpPr>
            <p:nvPr/>
          </p:nvSpPr>
          <p:spPr bwMode="auto">
            <a:xfrm>
              <a:off x="3676" y="1967"/>
              <a:ext cx="355" cy="257"/>
            </a:xfrm>
            <a:custGeom>
              <a:avLst/>
              <a:gdLst>
                <a:gd name="T0" fmla="*/ 7 w 296"/>
                <a:gd name="T1" fmla="*/ 0 h 214"/>
                <a:gd name="T2" fmla="*/ 70 w 296"/>
                <a:gd name="T3" fmla="*/ 100 h 214"/>
                <a:gd name="T4" fmla="*/ 211 w 296"/>
                <a:gd name="T5" fmla="*/ 202 h 214"/>
                <a:gd name="T6" fmla="*/ 426 w 296"/>
                <a:gd name="T7" fmla="*/ 286 h 214"/>
                <a:gd name="T8" fmla="*/ 243 w 296"/>
                <a:gd name="T9" fmla="*/ 189 h 214"/>
                <a:gd name="T10" fmla="*/ 96 w 296"/>
                <a:gd name="T11" fmla="*/ 80 h 214"/>
                <a:gd name="T12" fmla="*/ 7 w 296"/>
                <a:gd name="T13" fmla="*/ 0 h 2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6" h="214">
                  <a:moveTo>
                    <a:pt x="5" y="0"/>
                  </a:moveTo>
                  <a:cubicBezTo>
                    <a:pt x="5" y="0"/>
                    <a:pt x="0" y="36"/>
                    <a:pt x="48" y="69"/>
                  </a:cubicBezTo>
                  <a:cubicBezTo>
                    <a:pt x="96" y="102"/>
                    <a:pt x="134" y="127"/>
                    <a:pt x="147" y="140"/>
                  </a:cubicBezTo>
                  <a:cubicBezTo>
                    <a:pt x="160" y="153"/>
                    <a:pt x="224" y="214"/>
                    <a:pt x="296" y="198"/>
                  </a:cubicBezTo>
                  <a:cubicBezTo>
                    <a:pt x="296" y="198"/>
                    <a:pt x="208" y="194"/>
                    <a:pt x="169" y="131"/>
                  </a:cubicBezTo>
                  <a:cubicBezTo>
                    <a:pt x="131" y="68"/>
                    <a:pt x="78" y="71"/>
                    <a:pt x="67" y="56"/>
                  </a:cubicBezTo>
                  <a:cubicBezTo>
                    <a:pt x="55" y="42"/>
                    <a:pt x="22" y="38"/>
                    <a:pt x="5" y="0"/>
                  </a:cubicBezTo>
                  <a:close/>
                </a:path>
              </a:pathLst>
            </a:custGeom>
            <a:solidFill>
              <a:srgbClr val="E2C5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 name="Freeform 263">
              <a:extLst>
                <a:ext uri="{FF2B5EF4-FFF2-40B4-BE49-F238E27FC236}">
                  <a16:creationId xmlns:a16="http://schemas.microsoft.com/office/drawing/2014/main" id="{6B318EE4-85AF-D67E-0922-8D102866B8F7}"/>
                </a:ext>
              </a:extLst>
            </p:cNvPr>
            <p:cNvSpPr>
              <a:spLocks/>
            </p:cNvSpPr>
            <p:nvPr/>
          </p:nvSpPr>
          <p:spPr bwMode="auto">
            <a:xfrm>
              <a:off x="3709" y="1812"/>
              <a:ext cx="550" cy="109"/>
            </a:xfrm>
            <a:custGeom>
              <a:avLst/>
              <a:gdLst>
                <a:gd name="T0" fmla="*/ 1 w 458"/>
                <a:gd name="T1" fmla="*/ 131 h 90"/>
                <a:gd name="T2" fmla="*/ 390 w 458"/>
                <a:gd name="T3" fmla="*/ 7 h 90"/>
                <a:gd name="T4" fmla="*/ 660 w 458"/>
                <a:gd name="T5" fmla="*/ 104 h 90"/>
                <a:gd name="T6" fmla="*/ 268 w 458"/>
                <a:gd name="T7" fmla="*/ 38 h 90"/>
                <a:gd name="T8" fmla="*/ 0 w 458"/>
                <a:gd name="T9" fmla="*/ 132 h 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8" h="90">
                  <a:moveTo>
                    <a:pt x="1" y="89"/>
                  </a:moveTo>
                  <a:cubicBezTo>
                    <a:pt x="1" y="89"/>
                    <a:pt x="89" y="0"/>
                    <a:pt x="271" y="5"/>
                  </a:cubicBezTo>
                  <a:cubicBezTo>
                    <a:pt x="452" y="11"/>
                    <a:pt x="458" y="71"/>
                    <a:pt x="458" y="71"/>
                  </a:cubicBezTo>
                  <a:cubicBezTo>
                    <a:pt x="458" y="71"/>
                    <a:pt x="376" y="11"/>
                    <a:pt x="186" y="26"/>
                  </a:cubicBezTo>
                  <a:cubicBezTo>
                    <a:pt x="51" y="36"/>
                    <a:pt x="0" y="90"/>
                    <a:pt x="0" y="90"/>
                  </a:cubicBezTo>
                </a:path>
              </a:pathLst>
            </a:custGeom>
            <a:solidFill>
              <a:srgbClr val="F1E5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 name="Freeform 264">
              <a:extLst>
                <a:ext uri="{FF2B5EF4-FFF2-40B4-BE49-F238E27FC236}">
                  <a16:creationId xmlns:a16="http://schemas.microsoft.com/office/drawing/2014/main" id="{7BA7934A-C6CF-E775-AEBE-3DFF38E7DF68}"/>
                </a:ext>
              </a:extLst>
            </p:cNvPr>
            <p:cNvSpPr>
              <a:spLocks/>
            </p:cNvSpPr>
            <p:nvPr/>
          </p:nvSpPr>
          <p:spPr bwMode="auto">
            <a:xfrm>
              <a:off x="3869" y="1799"/>
              <a:ext cx="297" cy="42"/>
            </a:xfrm>
            <a:custGeom>
              <a:avLst/>
              <a:gdLst>
                <a:gd name="T0" fmla="*/ 0 w 248"/>
                <a:gd name="T1" fmla="*/ 50 h 35"/>
                <a:gd name="T2" fmla="*/ 356 w 248"/>
                <a:gd name="T3" fmla="*/ 48 h 35"/>
                <a:gd name="T4" fmla="*/ 0 w 248"/>
                <a:gd name="T5" fmla="*/ 50 h 35"/>
                <a:gd name="T6" fmla="*/ 0 60000 65536"/>
                <a:gd name="T7" fmla="*/ 0 60000 65536"/>
                <a:gd name="T8" fmla="*/ 0 60000 65536"/>
              </a:gdLst>
              <a:ahLst/>
              <a:cxnLst>
                <a:cxn ang="T6">
                  <a:pos x="T0" y="T1"/>
                </a:cxn>
                <a:cxn ang="T7">
                  <a:pos x="T2" y="T3"/>
                </a:cxn>
                <a:cxn ang="T8">
                  <a:pos x="T4" y="T5"/>
                </a:cxn>
              </a:cxnLst>
              <a:rect l="0" t="0" r="r" b="b"/>
              <a:pathLst>
                <a:path w="248" h="35">
                  <a:moveTo>
                    <a:pt x="0" y="35"/>
                  </a:moveTo>
                  <a:cubicBezTo>
                    <a:pt x="0" y="35"/>
                    <a:pt x="118" y="0"/>
                    <a:pt x="248" y="33"/>
                  </a:cubicBezTo>
                  <a:cubicBezTo>
                    <a:pt x="248" y="33"/>
                    <a:pt x="120" y="7"/>
                    <a:pt x="0" y="3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 name="Freeform 265">
              <a:extLst>
                <a:ext uri="{FF2B5EF4-FFF2-40B4-BE49-F238E27FC236}">
                  <a16:creationId xmlns:a16="http://schemas.microsoft.com/office/drawing/2014/main" id="{6A21D287-78FA-FA84-22CF-FFA8851F28C5}"/>
                </a:ext>
              </a:extLst>
            </p:cNvPr>
            <p:cNvSpPr>
              <a:spLocks/>
            </p:cNvSpPr>
            <p:nvPr/>
          </p:nvSpPr>
          <p:spPr bwMode="auto">
            <a:xfrm>
              <a:off x="3791" y="1978"/>
              <a:ext cx="249" cy="23"/>
            </a:xfrm>
            <a:custGeom>
              <a:avLst/>
              <a:gdLst>
                <a:gd name="T0" fmla="*/ 0 w 208"/>
                <a:gd name="T1" fmla="*/ 1 h 19"/>
                <a:gd name="T2" fmla="*/ 298 w 208"/>
                <a:gd name="T3" fmla="*/ 0 h 19"/>
                <a:gd name="T4" fmla="*/ 0 w 208"/>
                <a:gd name="T5" fmla="*/ 1 h 19"/>
                <a:gd name="T6" fmla="*/ 0 60000 65536"/>
                <a:gd name="T7" fmla="*/ 0 60000 65536"/>
                <a:gd name="T8" fmla="*/ 0 60000 65536"/>
              </a:gdLst>
              <a:ahLst/>
              <a:cxnLst>
                <a:cxn ang="T6">
                  <a:pos x="T0" y="T1"/>
                </a:cxn>
                <a:cxn ang="T7">
                  <a:pos x="T2" y="T3"/>
                </a:cxn>
                <a:cxn ang="T8">
                  <a:pos x="T4" y="T5"/>
                </a:cxn>
              </a:cxnLst>
              <a:rect l="0" t="0" r="r" b="b"/>
              <a:pathLst>
                <a:path w="208" h="19">
                  <a:moveTo>
                    <a:pt x="0" y="1"/>
                  </a:moveTo>
                  <a:cubicBezTo>
                    <a:pt x="0" y="1"/>
                    <a:pt x="100" y="16"/>
                    <a:pt x="208" y="0"/>
                  </a:cubicBezTo>
                  <a:cubicBezTo>
                    <a:pt x="208" y="0"/>
                    <a:pt x="94" y="19"/>
                    <a:pt x="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 name="Oval 266">
              <a:extLst>
                <a:ext uri="{FF2B5EF4-FFF2-40B4-BE49-F238E27FC236}">
                  <a16:creationId xmlns:a16="http://schemas.microsoft.com/office/drawing/2014/main" id="{3776CFD6-FEE1-F399-0F8E-B1DF7F7A5FCB}"/>
                </a:ext>
              </a:extLst>
            </p:cNvPr>
            <p:cNvSpPr>
              <a:spLocks noChangeArrowheads="1"/>
            </p:cNvSpPr>
            <p:nvPr/>
          </p:nvSpPr>
          <p:spPr bwMode="auto">
            <a:xfrm>
              <a:off x="3887" y="1983"/>
              <a:ext cx="12" cy="1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49" name="Oval 267">
              <a:extLst>
                <a:ext uri="{FF2B5EF4-FFF2-40B4-BE49-F238E27FC236}">
                  <a16:creationId xmlns:a16="http://schemas.microsoft.com/office/drawing/2014/main" id="{D8327E3F-B11B-0DEE-B1FF-BCF1A0B54977}"/>
                </a:ext>
              </a:extLst>
            </p:cNvPr>
            <p:cNvSpPr>
              <a:spLocks noChangeArrowheads="1"/>
            </p:cNvSpPr>
            <p:nvPr/>
          </p:nvSpPr>
          <p:spPr bwMode="auto">
            <a:xfrm>
              <a:off x="3903" y="1985"/>
              <a:ext cx="6" cy="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50" name="Oval 268">
              <a:extLst>
                <a:ext uri="{FF2B5EF4-FFF2-40B4-BE49-F238E27FC236}">
                  <a16:creationId xmlns:a16="http://schemas.microsoft.com/office/drawing/2014/main" id="{7FB938B1-BC27-705B-2AF1-0218B70286F2}"/>
                </a:ext>
              </a:extLst>
            </p:cNvPr>
            <p:cNvSpPr>
              <a:spLocks noChangeArrowheads="1"/>
            </p:cNvSpPr>
            <p:nvPr/>
          </p:nvSpPr>
          <p:spPr bwMode="auto">
            <a:xfrm>
              <a:off x="3871" y="1985"/>
              <a:ext cx="7" cy="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51" name="Freeform 269">
              <a:extLst>
                <a:ext uri="{FF2B5EF4-FFF2-40B4-BE49-F238E27FC236}">
                  <a16:creationId xmlns:a16="http://schemas.microsoft.com/office/drawing/2014/main" id="{8B07F863-9AC4-CD18-10EE-B9278DB8371A}"/>
                </a:ext>
              </a:extLst>
            </p:cNvPr>
            <p:cNvSpPr>
              <a:spLocks/>
            </p:cNvSpPr>
            <p:nvPr/>
          </p:nvSpPr>
          <p:spPr bwMode="auto">
            <a:xfrm>
              <a:off x="3696" y="1415"/>
              <a:ext cx="53" cy="220"/>
            </a:xfrm>
            <a:custGeom>
              <a:avLst/>
              <a:gdLst>
                <a:gd name="T0" fmla="*/ 47 w 44"/>
                <a:gd name="T1" fmla="*/ 0 h 183"/>
                <a:gd name="T2" fmla="*/ 0 w 44"/>
                <a:gd name="T3" fmla="*/ 264 h 183"/>
                <a:gd name="T4" fmla="*/ 47 w 44"/>
                <a:gd name="T5" fmla="*/ 0 h 183"/>
                <a:gd name="T6" fmla="*/ 0 60000 65536"/>
                <a:gd name="T7" fmla="*/ 0 60000 65536"/>
                <a:gd name="T8" fmla="*/ 0 60000 65536"/>
              </a:gdLst>
              <a:ahLst/>
              <a:cxnLst>
                <a:cxn ang="T6">
                  <a:pos x="T0" y="T1"/>
                </a:cxn>
                <a:cxn ang="T7">
                  <a:pos x="T2" y="T3"/>
                </a:cxn>
                <a:cxn ang="T8">
                  <a:pos x="T4" y="T5"/>
                </a:cxn>
              </a:cxnLst>
              <a:rect l="0" t="0" r="r" b="b"/>
              <a:pathLst>
                <a:path w="44" h="183">
                  <a:moveTo>
                    <a:pt x="32" y="0"/>
                  </a:moveTo>
                  <a:cubicBezTo>
                    <a:pt x="32" y="0"/>
                    <a:pt x="35" y="117"/>
                    <a:pt x="0" y="183"/>
                  </a:cubicBezTo>
                  <a:cubicBezTo>
                    <a:pt x="0" y="183"/>
                    <a:pt x="44" y="127"/>
                    <a:pt x="3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 name="Freeform 270">
              <a:extLst>
                <a:ext uri="{FF2B5EF4-FFF2-40B4-BE49-F238E27FC236}">
                  <a16:creationId xmlns:a16="http://schemas.microsoft.com/office/drawing/2014/main" id="{9576A4B6-16A8-E35F-0B97-4481F4D3993E}"/>
                </a:ext>
              </a:extLst>
            </p:cNvPr>
            <p:cNvSpPr>
              <a:spLocks/>
            </p:cNvSpPr>
            <p:nvPr/>
          </p:nvSpPr>
          <p:spPr bwMode="auto">
            <a:xfrm>
              <a:off x="3613" y="1718"/>
              <a:ext cx="58" cy="179"/>
            </a:xfrm>
            <a:custGeom>
              <a:avLst/>
              <a:gdLst>
                <a:gd name="T0" fmla="*/ 53 w 48"/>
                <a:gd name="T1" fmla="*/ 0 h 149"/>
                <a:gd name="T2" fmla="*/ 70 w 48"/>
                <a:gd name="T3" fmla="*/ 215 h 149"/>
                <a:gd name="T4" fmla="*/ 53 w 48"/>
                <a:gd name="T5" fmla="*/ 0 h 149"/>
                <a:gd name="T6" fmla="*/ 0 60000 65536"/>
                <a:gd name="T7" fmla="*/ 0 60000 65536"/>
                <a:gd name="T8" fmla="*/ 0 60000 65536"/>
              </a:gdLst>
              <a:ahLst/>
              <a:cxnLst>
                <a:cxn ang="T6">
                  <a:pos x="T0" y="T1"/>
                </a:cxn>
                <a:cxn ang="T7">
                  <a:pos x="T2" y="T3"/>
                </a:cxn>
                <a:cxn ang="T8">
                  <a:pos x="T4" y="T5"/>
                </a:cxn>
              </a:cxnLst>
              <a:rect l="0" t="0" r="r" b="b"/>
              <a:pathLst>
                <a:path w="48" h="149">
                  <a:moveTo>
                    <a:pt x="36" y="0"/>
                  </a:moveTo>
                  <a:cubicBezTo>
                    <a:pt x="36" y="0"/>
                    <a:pt x="0" y="84"/>
                    <a:pt x="48" y="149"/>
                  </a:cubicBezTo>
                  <a:cubicBezTo>
                    <a:pt x="48" y="149"/>
                    <a:pt x="10" y="83"/>
                    <a:pt x="3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 name="Freeform 271">
              <a:extLst>
                <a:ext uri="{FF2B5EF4-FFF2-40B4-BE49-F238E27FC236}">
                  <a16:creationId xmlns:a16="http://schemas.microsoft.com/office/drawing/2014/main" id="{8EC99660-EBDE-7CE8-5A75-4075A774B356}"/>
                </a:ext>
              </a:extLst>
            </p:cNvPr>
            <p:cNvSpPr>
              <a:spLocks/>
            </p:cNvSpPr>
            <p:nvPr/>
          </p:nvSpPr>
          <p:spPr bwMode="auto">
            <a:xfrm>
              <a:off x="4337" y="1755"/>
              <a:ext cx="67" cy="156"/>
            </a:xfrm>
            <a:custGeom>
              <a:avLst/>
              <a:gdLst>
                <a:gd name="T0" fmla="*/ 65 w 56"/>
                <a:gd name="T1" fmla="*/ 0 h 130"/>
                <a:gd name="T2" fmla="*/ 0 w 56"/>
                <a:gd name="T3" fmla="*/ 187 h 130"/>
                <a:gd name="T4" fmla="*/ 65 w 56"/>
                <a:gd name="T5" fmla="*/ 0 h 130"/>
                <a:gd name="T6" fmla="*/ 0 60000 65536"/>
                <a:gd name="T7" fmla="*/ 0 60000 65536"/>
                <a:gd name="T8" fmla="*/ 0 60000 65536"/>
              </a:gdLst>
              <a:ahLst/>
              <a:cxnLst>
                <a:cxn ang="T6">
                  <a:pos x="T0" y="T1"/>
                </a:cxn>
                <a:cxn ang="T7">
                  <a:pos x="T2" y="T3"/>
                </a:cxn>
                <a:cxn ang="T8">
                  <a:pos x="T4" y="T5"/>
                </a:cxn>
              </a:cxnLst>
              <a:rect l="0" t="0" r="r" b="b"/>
              <a:pathLst>
                <a:path w="56" h="130">
                  <a:moveTo>
                    <a:pt x="45" y="0"/>
                  </a:moveTo>
                  <a:cubicBezTo>
                    <a:pt x="45" y="0"/>
                    <a:pt x="55" y="86"/>
                    <a:pt x="0" y="130"/>
                  </a:cubicBezTo>
                  <a:cubicBezTo>
                    <a:pt x="0" y="130"/>
                    <a:pt x="56" y="105"/>
                    <a:pt x="45"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 name="Freeform 272">
              <a:extLst>
                <a:ext uri="{FF2B5EF4-FFF2-40B4-BE49-F238E27FC236}">
                  <a16:creationId xmlns:a16="http://schemas.microsoft.com/office/drawing/2014/main" id="{87535719-5CDC-BE19-822B-EAA144F43BE0}"/>
                </a:ext>
              </a:extLst>
            </p:cNvPr>
            <p:cNvSpPr>
              <a:spLocks/>
            </p:cNvSpPr>
            <p:nvPr/>
          </p:nvSpPr>
          <p:spPr bwMode="auto">
            <a:xfrm>
              <a:off x="4313" y="1415"/>
              <a:ext cx="45" cy="207"/>
            </a:xfrm>
            <a:custGeom>
              <a:avLst/>
              <a:gdLst>
                <a:gd name="T0" fmla="*/ 0 w 38"/>
                <a:gd name="T1" fmla="*/ 0 h 172"/>
                <a:gd name="T2" fmla="*/ 53 w 38"/>
                <a:gd name="T3" fmla="*/ 249 h 172"/>
                <a:gd name="T4" fmla="*/ 0 w 38"/>
                <a:gd name="T5" fmla="*/ 0 h 172"/>
                <a:gd name="T6" fmla="*/ 0 60000 65536"/>
                <a:gd name="T7" fmla="*/ 0 60000 65536"/>
                <a:gd name="T8" fmla="*/ 0 60000 65536"/>
              </a:gdLst>
              <a:ahLst/>
              <a:cxnLst>
                <a:cxn ang="T6">
                  <a:pos x="T0" y="T1"/>
                </a:cxn>
                <a:cxn ang="T7">
                  <a:pos x="T2" y="T3"/>
                </a:cxn>
                <a:cxn ang="T8">
                  <a:pos x="T4" y="T5"/>
                </a:cxn>
              </a:cxnLst>
              <a:rect l="0" t="0" r="r" b="b"/>
              <a:pathLst>
                <a:path w="38" h="172">
                  <a:moveTo>
                    <a:pt x="0" y="0"/>
                  </a:moveTo>
                  <a:cubicBezTo>
                    <a:pt x="0" y="0"/>
                    <a:pt x="18" y="131"/>
                    <a:pt x="38" y="172"/>
                  </a:cubicBezTo>
                  <a:cubicBezTo>
                    <a:pt x="38" y="172"/>
                    <a:pt x="0" y="12"/>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 name="Oval 273">
              <a:extLst>
                <a:ext uri="{FF2B5EF4-FFF2-40B4-BE49-F238E27FC236}">
                  <a16:creationId xmlns:a16="http://schemas.microsoft.com/office/drawing/2014/main" id="{40FC195F-C3D8-303C-D0C6-0ED3FA555B9A}"/>
                </a:ext>
              </a:extLst>
            </p:cNvPr>
            <p:cNvSpPr>
              <a:spLocks noChangeArrowheads="1"/>
            </p:cNvSpPr>
            <p:nvPr/>
          </p:nvSpPr>
          <p:spPr bwMode="auto">
            <a:xfrm>
              <a:off x="3968" y="2698"/>
              <a:ext cx="319" cy="461"/>
            </a:xfrm>
            <a:prstGeom prst="ellipse">
              <a:avLst/>
            </a:prstGeom>
            <a:solidFill>
              <a:srgbClr val="F3D6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solidFill>
                  <a:srgbClr val="0070C0"/>
                </a:solidFill>
              </a:endParaRPr>
            </a:p>
          </p:txBody>
        </p:sp>
        <p:sp>
          <p:nvSpPr>
            <p:cNvPr id="156" name="Freeform 274">
              <a:extLst>
                <a:ext uri="{FF2B5EF4-FFF2-40B4-BE49-F238E27FC236}">
                  <a16:creationId xmlns:a16="http://schemas.microsoft.com/office/drawing/2014/main" id="{FAE07251-4BE6-329E-BB05-931538456A97}"/>
                </a:ext>
              </a:extLst>
            </p:cNvPr>
            <p:cNvSpPr>
              <a:spLocks/>
            </p:cNvSpPr>
            <p:nvPr/>
          </p:nvSpPr>
          <p:spPr bwMode="auto">
            <a:xfrm>
              <a:off x="4014" y="2646"/>
              <a:ext cx="336" cy="413"/>
            </a:xfrm>
            <a:custGeom>
              <a:avLst/>
              <a:gdLst>
                <a:gd name="T0" fmla="*/ 7 w 280"/>
                <a:gd name="T1" fmla="*/ 138 h 344"/>
                <a:gd name="T2" fmla="*/ 22 w 280"/>
                <a:gd name="T3" fmla="*/ 172 h 344"/>
                <a:gd name="T4" fmla="*/ 138 w 280"/>
                <a:gd name="T5" fmla="*/ 182 h 344"/>
                <a:gd name="T6" fmla="*/ 244 w 280"/>
                <a:gd name="T7" fmla="*/ 136 h 344"/>
                <a:gd name="T8" fmla="*/ 302 w 280"/>
                <a:gd name="T9" fmla="*/ 253 h 344"/>
                <a:gd name="T10" fmla="*/ 312 w 280"/>
                <a:gd name="T11" fmla="*/ 346 h 344"/>
                <a:gd name="T12" fmla="*/ 294 w 280"/>
                <a:gd name="T13" fmla="*/ 496 h 344"/>
                <a:gd name="T14" fmla="*/ 336 w 280"/>
                <a:gd name="T15" fmla="*/ 431 h 344"/>
                <a:gd name="T16" fmla="*/ 376 w 280"/>
                <a:gd name="T17" fmla="*/ 300 h 344"/>
                <a:gd name="T18" fmla="*/ 326 w 280"/>
                <a:gd name="T19" fmla="*/ 170 h 344"/>
                <a:gd name="T20" fmla="*/ 271 w 280"/>
                <a:gd name="T21" fmla="*/ 64 h 344"/>
                <a:gd name="T22" fmla="*/ 128 w 280"/>
                <a:gd name="T23" fmla="*/ 20 h 344"/>
                <a:gd name="T24" fmla="*/ 7 w 280"/>
                <a:gd name="T25" fmla="*/ 138 h 3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0" h="344">
                  <a:moveTo>
                    <a:pt x="5" y="96"/>
                  </a:moveTo>
                  <a:cubicBezTo>
                    <a:pt x="5" y="96"/>
                    <a:pt x="0" y="115"/>
                    <a:pt x="15" y="119"/>
                  </a:cubicBezTo>
                  <a:cubicBezTo>
                    <a:pt x="41" y="125"/>
                    <a:pt x="81" y="150"/>
                    <a:pt x="96" y="127"/>
                  </a:cubicBezTo>
                  <a:cubicBezTo>
                    <a:pt x="112" y="104"/>
                    <a:pt x="155" y="71"/>
                    <a:pt x="169" y="94"/>
                  </a:cubicBezTo>
                  <a:cubicBezTo>
                    <a:pt x="184" y="117"/>
                    <a:pt x="189" y="161"/>
                    <a:pt x="210" y="176"/>
                  </a:cubicBezTo>
                  <a:cubicBezTo>
                    <a:pt x="232" y="190"/>
                    <a:pt x="200" y="223"/>
                    <a:pt x="217" y="240"/>
                  </a:cubicBezTo>
                  <a:cubicBezTo>
                    <a:pt x="234" y="257"/>
                    <a:pt x="204" y="344"/>
                    <a:pt x="204" y="344"/>
                  </a:cubicBezTo>
                  <a:cubicBezTo>
                    <a:pt x="204" y="344"/>
                    <a:pt x="229" y="335"/>
                    <a:pt x="233" y="299"/>
                  </a:cubicBezTo>
                  <a:cubicBezTo>
                    <a:pt x="237" y="263"/>
                    <a:pt x="280" y="249"/>
                    <a:pt x="261" y="208"/>
                  </a:cubicBezTo>
                  <a:cubicBezTo>
                    <a:pt x="238" y="155"/>
                    <a:pt x="250" y="146"/>
                    <a:pt x="227" y="118"/>
                  </a:cubicBezTo>
                  <a:cubicBezTo>
                    <a:pt x="195" y="81"/>
                    <a:pt x="222" y="53"/>
                    <a:pt x="188" y="44"/>
                  </a:cubicBezTo>
                  <a:cubicBezTo>
                    <a:pt x="154" y="36"/>
                    <a:pt x="122" y="0"/>
                    <a:pt x="89" y="14"/>
                  </a:cubicBezTo>
                  <a:cubicBezTo>
                    <a:pt x="56" y="28"/>
                    <a:pt x="38" y="100"/>
                    <a:pt x="5" y="96"/>
                  </a:cubicBezTo>
                  <a:close/>
                </a:path>
              </a:pathLst>
            </a:custGeom>
            <a:solidFill>
              <a:srgbClr val="E4B9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7" name="Freeform 275">
              <a:extLst>
                <a:ext uri="{FF2B5EF4-FFF2-40B4-BE49-F238E27FC236}">
                  <a16:creationId xmlns:a16="http://schemas.microsoft.com/office/drawing/2014/main" id="{F886757D-7D3B-AC49-6EC0-26871C0ED04E}"/>
                </a:ext>
              </a:extLst>
            </p:cNvPr>
            <p:cNvSpPr>
              <a:spLocks/>
            </p:cNvSpPr>
            <p:nvPr/>
          </p:nvSpPr>
          <p:spPr bwMode="auto">
            <a:xfrm>
              <a:off x="4045" y="2865"/>
              <a:ext cx="235" cy="299"/>
            </a:xfrm>
            <a:custGeom>
              <a:avLst/>
              <a:gdLst>
                <a:gd name="T0" fmla="*/ 243 w 196"/>
                <a:gd name="T1" fmla="*/ 243 h 249"/>
                <a:gd name="T2" fmla="*/ 62 w 196"/>
                <a:gd name="T3" fmla="*/ 328 h 249"/>
                <a:gd name="T4" fmla="*/ 65 w 196"/>
                <a:gd name="T5" fmla="*/ 154 h 249"/>
                <a:gd name="T6" fmla="*/ 212 w 196"/>
                <a:gd name="T7" fmla="*/ 31 h 249"/>
                <a:gd name="T8" fmla="*/ 243 w 196"/>
                <a:gd name="T9" fmla="*/ 243 h 2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6" h="249">
                  <a:moveTo>
                    <a:pt x="169" y="168"/>
                  </a:moveTo>
                  <a:cubicBezTo>
                    <a:pt x="142" y="222"/>
                    <a:pt x="85" y="249"/>
                    <a:pt x="43" y="227"/>
                  </a:cubicBezTo>
                  <a:cubicBezTo>
                    <a:pt x="0" y="206"/>
                    <a:pt x="18" y="161"/>
                    <a:pt x="45" y="107"/>
                  </a:cubicBezTo>
                  <a:cubicBezTo>
                    <a:pt x="72" y="53"/>
                    <a:pt x="105" y="0"/>
                    <a:pt x="148" y="22"/>
                  </a:cubicBezTo>
                  <a:cubicBezTo>
                    <a:pt x="190" y="43"/>
                    <a:pt x="196" y="115"/>
                    <a:pt x="169" y="168"/>
                  </a:cubicBezTo>
                  <a:close/>
                </a:path>
              </a:pathLst>
            </a:custGeom>
            <a:solidFill>
              <a:srgbClr val="F1DBD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8" name="Freeform 276">
              <a:extLst>
                <a:ext uri="{FF2B5EF4-FFF2-40B4-BE49-F238E27FC236}">
                  <a16:creationId xmlns:a16="http://schemas.microsoft.com/office/drawing/2014/main" id="{8D07562E-C4A5-3954-A2E4-C7BFD7B31A5A}"/>
                </a:ext>
              </a:extLst>
            </p:cNvPr>
            <p:cNvSpPr>
              <a:spLocks/>
            </p:cNvSpPr>
            <p:nvPr/>
          </p:nvSpPr>
          <p:spPr bwMode="auto">
            <a:xfrm>
              <a:off x="4098" y="3003"/>
              <a:ext cx="161" cy="190"/>
            </a:xfrm>
            <a:custGeom>
              <a:avLst/>
              <a:gdLst>
                <a:gd name="T0" fmla="*/ 0 w 134"/>
                <a:gd name="T1" fmla="*/ 146 h 158"/>
                <a:gd name="T2" fmla="*/ 193 w 134"/>
                <a:gd name="T3" fmla="*/ 0 h 158"/>
                <a:gd name="T4" fmla="*/ 0 w 134"/>
                <a:gd name="T5" fmla="*/ 142 h 158"/>
                <a:gd name="T6" fmla="*/ 0 60000 65536"/>
                <a:gd name="T7" fmla="*/ 0 60000 65536"/>
                <a:gd name="T8" fmla="*/ 0 60000 65536"/>
              </a:gdLst>
              <a:ahLst/>
              <a:cxnLst>
                <a:cxn ang="T6">
                  <a:pos x="T0" y="T1"/>
                </a:cxn>
                <a:cxn ang="T7">
                  <a:pos x="T2" y="T3"/>
                </a:cxn>
                <a:cxn ang="T8">
                  <a:pos x="T4" y="T5"/>
                </a:cxn>
              </a:cxnLst>
              <a:rect l="0" t="0" r="r" b="b"/>
              <a:pathLst>
                <a:path w="134" h="158">
                  <a:moveTo>
                    <a:pt x="0" y="101"/>
                  </a:moveTo>
                  <a:cubicBezTo>
                    <a:pt x="0" y="101"/>
                    <a:pt x="92" y="158"/>
                    <a:pt x="134" y="0"/>
                  </a:cubicBezTo>
                  <a:cubicBezTo>
                    <a:pt x="134" y="0"/>
                    <a:pt x="97" y="122"/>
                    <a:pt x="0" y="98"/>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9" name="Freeform 277">
              <a:extLst>
                <a:ext uri="{FF2B5EF4-FFF2-40B4-BE49-F238E27FC236}">
                  <a16:creationId xmlns:a16="http://schemas.microsoft.com/office/drawing/2014/main" id="{2BF4CECB-0832-D3AA-3102-7EF831D31016}"/>
                </a:ext>
              </a:extLst>
            </p:cNvPr>
            <p:cNvSpPr>
              <a:spLocks/>
            </p:cNvSpPr>
            <p:nvPr/>
          </p:nvSpPr>
          <p:spPr bwMode="auto">
            <a:xfrm>
              <a:off x="4003" y="2635"/>
              <a:ext cx="349" cy="422"/>
            </a:xfrm>
            <a:custGeom>
              <a:avLst/>
              <a:gdLst>
                <a:gd name="T0" fmla="*/ 37 w 291"/>
                <a:gd name="T1" fmla="*/ 72 h 352"/>
                <a:gd name="T2" fmla="*/ 37 w 291"/>
                <a:gd name="T3" fmla="*/ 171 h 352"/>
                <a:gd name="T4" fmla="*/ 156 w 291"/>
                <a:gd name="T5" fmla="*/ 182 h 352"/>
                <a:gd name="T6" fmla="*/ 260 w 291"/>
                <a:gd name="T7" fmla="*/ 135 h 352"/>
                <a:gd name="T8" fmla="*/ 324 w 291"/>
                <a:gd name="T9" fmla="*/ 253 h 352"/>
                <a:gd name="T10" fmla="*/ 337 w 291"/>
                <a:gd name="T11" fmla="*/ 342 h 352"/>
                <a:gd name="T12" fmla="*/ 306 w 291"/>
                <a:gd name="T13" fmla="*/ 506 h 352"/>
                <a:gd name="T14" fmla="*/ 362 w 291"/>
                <a:gd name="T15" fmla="*/ 444 h 352"/>
                <a:gd name="T16" fmla="*/ 391 w 291"/>
                <a:gd name="T17" fmla="*/ 297 h 352"/>
                <a:gd name="T18" fmla="*/ 359 w 291"/>
                <a:gd name="T19" fmla="*/ 164 h 352"/>
                <a:gd name="T20" fmla="*/ 287 w 291"/>
                <a:gd name="T21" fmla="*/ 64 h 352"/>
                <a:gd name="T22" fmla="*/ 144 w 291"/>
                <a:gd name="T23" fmla="*/ 20 h 352"/>
                <a:gd name="T24" fmla="*/ 37 w 291"/>
                <a:gd name="T25" fmla="*/ 72 h 3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1" h="352">
                  <a:moveTo>
                    <a:pt x="26" y="50"/>
                  </a:moveTo>
                  <a:cubicBezTo>
                    <a:pt x="6" y="47"/>
                    <a:pt x="0" y="110"/>
                    <a:pt x="26" y="119"/>
                  </a:cubicBezTo>
                  <a:cubicBezTo>
                    <a:pt x="52" y="127"/>
                    <a:pt x="92" y="150"/>
                    <a:pt x="108" y="127"/>
                  </a:cubicBezTo>
                  <a:cubicBezTo>
                    <a:pt x="123" y="104"/>
                    <a:pt x="166" y="71"/>
                    <a:pt x="181" y="94"/>
                  </a:cubicBezTo>
                  <a:cubicBezTo>
                    <a:pt x="195" y="117"/>
                    <a:pt x="204" y="162"/>
                    <a:pt x="225" y="176"/>
                  </a:cubicBezTo>
                  <a:cubicBezTo>
                    <a:pt x="247" y="190"/>
                    <a:pt x="216" y="220"/>
                    <a:pt x="234" y="238"/>
                  </a:cubicBezTo>
                  <a:cubicBezTo>
                    <a:pt x="251" y="255"/>
                    <a:pt x="213" y="352"/>
                    <a:pt x="213" y="352"/>
                  </a:cubicBezTo>
                  <a:cubicBezTo>
                    <a:pt x="213" y="352"/>
                    <a:pt x="248" y="345"/>
                    <a:pt x="252" y="309"/>
                  </a:cubicBezTo>
                  <a:cubicBezTo>
                    <a:pt x="257" y="273"/>
                    <a:pt x="291" y="249"/>
                    <a:pt x="272" y="207"/>
                  </a:cubicBezTo>
                  <a:cubicBezTo>
                    <a:pt x="254" y="166"/>
                    <a:pt x="281" y="152"/>
                    <a:pt x="249" y="114"/>
                  </a:cubicBezTo>
                  <a:cubicBezTo>
                    <a:pt x="218" y="77"/>
                    <a:pt x="234" y="53"/>
                    <a:pt x="199" y="44"/>
                  </a:cubicBezTo>
                  <a:cubicBezTo>
                    <a:pt x="165" y="36"/>
                    <a:pt x="133" y="0"/>
                    <a:pt x="100" y="14"/>
                  </a:cubicBezTo>
                  <a:cubicBezTo>
                    <a:pt x="67" y="28"/>
                    <a:pt x="59" y="54"/>
                    <a:pt x="26" y="50"/>
                  </a:cubicBezTo>
                  <a:close/>
                </a:path>
              </a:pathLst>
            </a:custGeom>
            <a:solidFill>
              <a:srgbClr val="F0CBB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0" name="Freeform 278">
              <a:extLst>
                <a:ext uri="{FF2B5EF4-FFF2-40B4-BE49-F238E27FC236}">
                  <a16:creationId xmlns:a16="http://schemas.microsoft.com/office/drawing/2014/main" id="{2C9B793F-72BD-01C6-C5B8-33886BF48506}"/>
                </a:ext>
              </a:extLst>
            </p:cNvPr>
            <p:cNvSpPr>
              <a:spLocks/>
            </p:cNvSpPr>
            <p:nvPr/>
          </p:nvSpPr>
          <p:spPr bwMode="auto">
            <a:xfrm>
              <a:off x="4053" y="2707"/>
              <a:ext cx="36" cy="67"/>
            </a:xfrm>
            <a:custGeom>
              <a:avLst/>
              <a:gdLst>
                <a:gd name="T0" fmla="*/ 0 w 30"/>
                <a:gd name="T1" fmla="*/ 0 h 56"/>
                <a:gd name="T2" fmla="*/ 43 w 30"/>
                <a:gd name="T3" fmla="*/ 80 h 56"/>
                <a:gd name="T4" fmla="*/ 0 60000 65536"/>
                <a:gd name="T5" fmla="*/ 0 60000 65536"/>
              </a:gdLst>
              <a:ahLst/>
              <a:cxnLst>
                <a:cxn ang="T4">
                  <a:pos x="T0" y="T1"/>
                </a:cxn>
                <a:cxn ang="T5">
                  <a:pos x="T2" y="T3"/>
                </a:cxn>
              </a:cxnLst>
              <a:rect l="0" t="0" r="r" b="b"/>
              <a:pathLst>
                <a:path w="30" h="56">
                  <a:moveTo>
                    <a:pt x="0" y="0"/>
                  </a:moveTo>
                  <a:cubicBezTo>
                    <a:pt x="23" y="8"/>
                    <a:pt x="30" y="35"/>
                    <a:pt x="30" y="56"/>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1" name="Freeform 279">
              <a:extLst>
                <a:ext uri="{FF2B5EF4-FFF2-40B4-BE49-F238E27FC236}">
                  <a16:creationId xmlns:a16="http://schemas.microsoft.com/office/drawing/2014/main" id="{F6C80908-5670-31F4-19BF-EC39B4313A41}"/>
                </a:ext>
              </a:extLst>
            </p:cNvPr>
            <p:cNvSpPr>
              <a:spLocks/>
            </p:cNvSpPr>
            <p:nvPr/>
          </p:nvSpPr>
          <p:spPr bwMode="auto">
            <a:xfrm>
              <a:off x="4158" y="2694"/>
              <a:ext cx="54" cy="45"/>
            </a:xfrm>
            <a:custGeom>
              <a:avLst/>
              <a:gdLst>
                <a:gd name="T0" fmla="*/ 65 w 45"/>
                <a:gd name="T1" fmla="*/ 25 h 38"/>
                <a:gd name="T2" fmla="*/ 0 w 45"/>
                <a:gd name="T3" fmla="*/ 53 h 38"/>
                <a:gd name="T4" fmla="*/ 0 60000 65536"/>
                <a:gd name="T5" fmla="*/ 0 60000 65536"/>
              </a:gdLst>
              <a:ahLst/>
              <a:cxnLst>
                <a:cxn ang="T4">
                  <a:pos x="T0" y="T1"/>
                </a:cxn>
                <a:cxn ang="T5">
                  <a:pos x="T2" y="T3"/>
                </a:cxn>
              </a:cxnLst>
              <a:rect l="0" t="0" r="r" b="b"/>
              <a:pathLst>
                <a:path w="45" h="38">
                  <a:moveTo>
                    <a:pt x="45" y="18"/>
                  </a:moveTo>
                  <a:cubicBezTo>
                    <a:pt x="28" y="0"/>
                    <a:pt x="7" y="23"/>
                    <a:pt x="0" y="38"/>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2" name="Freeform 280">
              <a:extLst>
                <a:ext uri="{FF2B5EF4-FFF2-40B4-BE49-F238E27FC236}">
                  <a16:creationId xmlns:a16="http://schemas.microsoft.com/office/drawing/2014/main" id="{65892C6A-7531-3908-247C-09A55E4CE2A7}"/>
                </a:ext>
              </a:extLst>
            </p:cNvPr>
            <p:cNvSpPr>
              <a:spLocks/>
            </p:cNvSpPr>
            <p:nvPr/>
          </p:nvSpPr>
          <p:spPr bwMode="auto">
            <a:xfrm>
              <a:off x="4085" y="2715"/>
              <a:ext cx="52" cy="33"/>
            </a:xfrm>
            <a:custGeom>
              <a:avLst/>
              <a:gdLst>
                <a:gd name="T0" fmla="*/ 2 w 44"/>
                <a:gd name="T1" fmla="*/ 40 h 27"/>
                <a:gd name="T2" fmla="*/ 22 w 44"/>
                <a:gd name="T3" fmla="*/ 11 h 27"/>
                <a:gd name="T4" fmla="*/ 45 w 44"/>
                <a:gd name="T5" fmla="*/ 2 h 27"/>
                <a:gd name="T6" fmla="*/ 61 w 44"/>
                <a:gd name="T7" fmla="*/ 0 h 2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27">
                  <a:moveTo>
                    <a:pt x="2" y="27"/>
                  </a:moveTo>
                  <a:cubicBezTo>
                    <a:pt x="0" y="17"/>
                    <a:pt x="9" y="10"/>
                    <a:pt x="16" y="7"/>
                  </a:cubicBezTo>
                  <a:cubicBezTo>
                    <a:pt x="21" y="5"/>
                    <a:pt x="26" y="2"/>
                    <a:pt x="32" y="2"/>
                  </a:cubicBezTo>
                  <a:cubicBezTo>
                    <a:pt x="36" y="1"/>
                    <a:pt x="41" y="3"/>
                    <a:pt x="44"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 name="Freeform 281">
              <a:extLst>
                <a:ext uri="{FF2B5EF4-FFF2-40B4-BE49-F238E27FC236}">
                  <a16:creationId xmlns:a16="http://schemas.microsoft.com/office/drawing/2014/main" id="{D6121E2A-2ED0-427F-7E1B-B4F583C7A1EE}"/>
                </a:ext>
              </a:extLst>
            </p:cNvPr>
            <p:cNvSpPr>
              <a:spLocks/>
            </p:cNvSpPr>
            <p:nvPr/>
          </p:nvSpPr>
          <p:spPr bwMode="auto">
            <a:xfrm>
              <a:off x="4143" y="2694"/>
              <a:ext cx="44" cy="15"/>
            </a:xfrm>
            <a:custGeom>
              <a:avLst/>
              <a:gdLst>
                <a:gd name="T0" fmla="*/ 54 w 36"/>
                <a:gd name="T1" fmla="*/ 17 h 13"/>
                <a:gd name="T2" fmla="*/ 28 w 36"/>
                <a:gd name="T3" fmla="*/ 3 h 13"/>
                <a:gd name="T4" fmla="*/ 0 w 36"/>
                <a:gd name="T5" fmla="*/ 1 h 13"/>
                <a:gd name="T6" fmla="*/ 0 60000 65536"/>
                <a:gd name="T7" fmla="*/ 0 60000 65536"/>
                <a:gd name="T8" fmla="*/ 0 60000 65536"/>
              </a:gdLst>
              <a:ahLst/>
              <a:cxnLst>
                <a:cxn ang="T6">
                  <a:pos x="T0" y="T1"/>
                </a:cxn>
                <a:cxn ang="T7">
                  <a:pos x="T2" y="T3"/>
                </a:cxn>
                <a:cxn ang="T8">
                  <a:pos x="T4" y="T5"/>
                </a:cxn>
              </a:cxnLst>
              <a:rect l="0" t="0" r="r" b="b"/>
              <a:pathLst>
                <a:path w="36" h="13">
                  <a:moveTo>
                    <a:pt x="36" y="13"/>
                  </a:moveTo>
                  <a:cubicBezTo>
                    <a:pt x="30" y="11"/>
                    <a:pt x="25" y="6"/>
                    <a:pt x="19" y="3"/>
                  </a:cubicBezTo>
                  <a:cubicBezTo>
                    <a:pt x="12" y="0"/>
                    <a:pt x="8" y="0"/>
                    <a:pt x="0" y="1"/>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 name="Freeform 282">
              <a:extLst>
                <a:ext uri="{FF2B5EF4-FFF2-40B4-BE49-F238E27FC236}">
                  <a16:creationId xmlns:a16="http://schemas.microsoft.com/office/drawing/2014/main" id="{C1EC6489-CE86-2FD6-4B9B-11E98CDDA0B0}"/>
                </a:ext>
              </a:extLst>
            </p:cNvPr>
            <p:cNvSpPr>
              <a:spLocks/>
            </p:cNvSpPr>
            <p:nvPr/>
          </p:nvSpPr>
          <p:spPr bwMode="auto">
            <a:xfrm>
              <a:off x="4251" y="2776"/>
              <a:ext cx="46" cy="81"/>
            </a:xfrm>
            <a:custGeom>
              <a:avLst/>
              <a:gdLst>
                <a:gd name="T0" fmla="*/ 0 w 38"/>
                <a:gd name="T1" fmla="*/ 0 h 67"/>
                <a:gd name="T2" fmla="*/ 27 w 38"/>
                <a:gd name="T3" fmla="*/ 51 h 67"/>
                <a:gd name="T4" fmla="*/ 56 w 38"/>
                <a:gd name="T5" fmla="*/ 98 h 67"/>
                <a:gd name="T6" fmla="*/ 0 60000 65536"/>
                <a:gd name="T7" fmla="*/ 0 60000 65536"/>
                <a:gd name="T8" fmla="*/ 0 60000 65536"/>
              </a:gdLst>
              <a:ahLst/>
              <a:cxnLst>
                <a:cxn ang="T6">
                  <a:pos x="T0" y="T1"/>
                </a:cxn>
                <a:cxn ang="T7">
                  <a:pos x="T2" y="T3"/>
                </a:cxn>
                <a:cxn ang="T8">
                  <a:pos x="T4" y="T5"/>
                </a:cxn>
              </a:cxnLst>
              <a:rect l="0" t="0" r="r" b="b"/>
              <a:pathLst>
                <a:path w="38" h="67">
                  <a:moveTo>
                    <a:pt x="0" y="0"/>
                  </a:moveTo>
                  <a:cubicBezTo>
                    <a:pt x="0" y="15"/>
                    <a:pt x="7" y="26"/>
                    <a:pt x="18" y="35"/>
                  </a:cubicBezTo>
                  <a:cubicBezTo>
                    <a:pt x="28" y="44"/>
                    <a:pt x="38" y="54"/>
                    <a:pt x="38" y="67"/>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5" name="Freeform 283">
              <a:extLst>
                <a:ext uri="{FF2B5EF4-FFF2-40B4-BE49-F238E27FC236}">
                  <a16:creationId xmlns:a16="http://schemas.microsoft.com/office/drawing/2014/main" id="{493A732A-5CB3-EFD6-7BA1-05BE68A3943B}"/>
                </a:ext>
              </a:extLst>
            </p:cNvPr>
            <p:cNvSpPr>
              <a:spLocks/>
            </p:cNvSpPr>
            <p:nvPr/>
          </p:nvSpPr>
          <p:spPr bwMode="auto">
            <a:xfrm>
              <a:off x="4105" y="2660"/>
              <a:ext cx="61" cy="24"/>
            </a:xfrm>
            <a:custGeom>
              <a:avLst/>
              <a:gdLst>
                <a:gd name="T0" fmla="*/ 73 w 51"/>
                <a:gd name="T1" fmla="*/ 7 h 20"/>
                <a:gd name="T2" fmla="*/ 30 w 51"/>
                <a:gd name="T3" fmla="*/ 6 h 20"/>
                <a:gd name="T4" fmla="*/ 0 w 51"/>
                <a:gd name="T5" fmla="*/ 29 h 20"/>
                <a:gd name="T6" fmla="*/ 0 60000 65536"/>
                <a:gd name="T7" fmla="*/ 0 60000 65536"/>
                <a:gd name="T8" fmla="*/ 0 60000 65536"/>
              </a:gdLst>
              <a:ahLst/>
              <a:cxnLst>
                <a:cxn ang="T6">
                  <a:pos x="T0" y="T1"/>
                </a:cxn>
                <a:cxn ang="T7">
                  <a:pos x="T2" y="T3"/>
                </a:cxn>
                <a:cxn ang="T8">
                  <a:pos x="T4" y="T5"/>
                </a:cxn>
              </a:cxnLst>
              <a:rect l="0" t="0" r="r" b="b"/>
              <a:pathLst>
                <a:path w="51" h="20">
                  <a:moveTo>
                    <a:pt x="51" y="5"/>
                  </a:moveTo>
                  <a:cubicBezTo>
                    <a:pt x="41" y="6"/>
                    <a:pt x="32" y="0"/>
                    <a:pt x="21" y="4"/>
                  </a:cubicBezTo>
                  <a:cubicBezTo>
                    <a:pt x="13" y="7"/>
                    <a:pt x="6" y="15"/>
                    <a:pt x="0" y="2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6" name="Freeform 284">
              <a:extLst>
                <a:ext uri="{FF2B5EF4-FFF2-40B4-BE49-F238E27FC236}">
                  <a16:creationId xmlns:a16="http://schemas.microsoft.com/office/drawing/2014/main" id="{F8FDF505-556B-D60D-2267-2ADF5F775CB2}"/>
                </a:ext>
              </a:extLst>
            </p:cNvPr>
            <p:cNvSpPr>
              <a:spLocks/>
            </p:cNvSpPr>
            <p:nvPr/>
          </p:nvSpPr>
          <p:spPr bwMode="auto">
            <a:xfrm>
              <a:off x="4032" y="2719"/>
              <a:ext cx="42" cy="29"/>
            </a:xfrm>
            <a:custGeom>
              <a:avLst/>
              <a:gdLst>
                <a:gd name="T0" fmla="*/ 50 w 35"/>
                <a:gd name="T1" fmla="*/ 2 h 24"/>
                <a:gd name="T2" fmla="*/ 17 w 35"/>
                <a:gd name="T3" fmla="*/ 7 h 24"/>
                <a:gd name="T4" fmla="*/ 0 w 35"/>
                <a:gd name="T5" fmla="*/ 35 h 24"/>
                <a:gd name="T6" fmla="*/ 0 60000 65536"/>
                <a:gd name="T7" fmla="*/ 0 60000 65536"/>
                <a:gd name="T8" fmla="*/ 0 60000 65536"/>
              </a:gdLst>
              <a:ahLst/>
              <a:cxnLst>
                <a:cxn ang="T6">
                  <a:pos x="T0" y="T1"/>
                </a:cxn>
                <a:cxn ang="T7">
                  <a:pos x="T2" y="T3"/>
                </a:cxn>
                <a:cxn ang="T8">
                  <a:pos x="T4" y="T5"/>
                </a:cxn>
              </a:cxnLst>
              <a:rect l="0" t="0" r="r" b="b"/>
              <a:pathLst>
                <a:path w="35" h="24">
                  <a:moveTo>
                    <a:pt x="35" y="2"/>
                  </a:moveTo>
                  <a:cubicBezTo>
                    <a:pt x="27" y="4"/>
                    <a:pt x="19" y="0"/>
                    <a:pt x="12" y="5"/>
                  </a:cubicBezTo>
                  <a:cubicBezTo>
                    <a:pt x="5" y="9"/>
                    <a:pt x="1" y="17"/>
                    <a:pt x="0" y="24"/>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7" name="Freeform 285">
              <a:extLst>
                <a:ext uri="{FF2B5EF4-FFF2-40B4-BE49-F238E27FC236}">
                  <a16:creationId xmlns:a16="http://schemas.microsoft.com/office/drawing/2014/main" id="{5908AC59-CB8F-74B6-9D6A-B08A5DA31826}"/>
                </a:ext>
              </a:extLst>
            </p:cNvPr>
            <p:cNvSpPr>
              <a:spLocks/>
            </p:cNvSpPr>
            <p:nvPr/>
          </p:nvSpPr>
          <p:spPr bwMode="auto">
            <a:xfrm>
              <a:off x="4261" y="2806"/>
              <a:ext cx="53" cy="22"/>
            </a:xfrm>
            <a:custGeom>
              <a:avLst/>
              <a:gdLst>
                <a:gd name="T0" fmla="*/ 1 w 44"/>
                <a:gd name="T1" fmla="*/ 0 h 18"/>
                <a:gd name="T2" fmla="*/ 34 w 44"/>
                <a:gd name="T3" fmla="*/ 7 h 18"/>
                <a:gd name="T4" fmla="*/ 64 w 44"/>
                <a:gd name="T5" fmla="*/ 27 h 18"/>
                <a:gd name="T6" fmla="*/ 0 60000 65536"/>
                <a:gd name="T7" fmla="*/ 0 60000 65536"/>
                <a:gd name="T8" fmla="*/ 0 60000 65536"/>
              </a:gdLst>
              <a:ahLst/>
              <a:cxnLst>
                <a:cxn ang="T6">
                  <a:pos x="T0" y="T1"/>
                </a:cxn>
                <a:cxn ang="T7">
                  <a:pos x="T2" y="T3"/>
                </a:cxn>
                <a:cxn ang="T8">
                  <a:pos x="T4" y="T5"/>
                </a:cxn>
              </a:cxnLst>
              <a:rect l="0" t="0" r="r" b="b"/>
              <a:pathLst>
                <a:path w="44" h="18">
                  <a:moveTo>
                    <a:pt x="1" y="0"/>
                  </a:moveTo>
                  <a:cubicBezTo>
                    <a:pt x="0" y="7"/>
                    <a:pt x="18" y="4"/>
                    <a:pt x="23" y="5"/>
                  </a:cubicBezTo>
                  <a:cubicBezTo>
                    <a:pt x="31" y="6"/>
                    <a:pt x="41" y="9"/>
                    <a:pt x="44" y="18"/>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8" name="Freeform 286">
              <a:extLst>
                <a:ext uri="{FF2B5EF4-FFF2-40B4-BE49-F238E27FC236}">
                  <a16:creationId xmlns:a16="http://schemas.microsoft.com/office/drawing/2014/main" id="{C46C3285-36B7-A4C9-A8ED-066AE91323ED}"/>
                </a:ext>
              </a:extLst>
            </p:cNvPr>
            <p:cNvSpPr>
              <a:spLocks/>
            </p:cNvSpPr>
            <p:nvPr/>
          </p:nvSpPr>
          <p:spPr bwMode="auto">
            <a:xfrm>
              <a:off x="4136" y="2665"/>
              <a:ext cx="27" cy="14"/>
            </a:xfrm>
            <a:custGeom>
              <a:avLst/>
              <a:gdLst>
                <a:gd name="T0" fmla="*/ 0 w 22"/>
                <a:gd name="T1" fmla="*/ 0 h 12"/>
                <a:gd name="T2" fmla="*/ 33 w 22"/>
                <a:gd name="T3" fmla="*/ 16 h 12"/>
                <a:gd name="T4" fmla="*/ 0 60000 65536"/>
                <a:gd name="T5" fmla="*/ 0 60000 65536"/>
              </a:gdLst>
              <a:ahLst/>
              <a:cxnLst>
                <a:cxn ang="T4">
                  <a:pos x="T0" y="T1"/>
                </a:cxn>
                <a:cxn ang="T5">
                  <a:pos x="T2" y="T3"/>
                </a:cxn>
              </a:cxnLst>
              <a:rect l="0" t="0" r="r" b="b"/>
              <a:pathLst>
                <a:path w="22" h="12">
                  <a:moveTo>
                    <a:pt x="0" y="0"/>
                  </a:moveTo>
                  <a:cubicBezTo>
                    <a:pt x="7" y="4"/>
                    <a:pt x="12" y="12"/>
                    <a:pt x="22" y="12"/>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9" name="Freeform 287">
              <a:extLst>
                <a:ext uri="{FF2B5EF4-FFF2-40B4-BE49-F238E27FC236}">
                  <a16:creationId xmlns:a16="http://schemas.microsoft.com/office/drawing/2014/main" id="{137BE2C6-D1C1-F9EC-55CA-F2FA6F3B5A9B}"/>
                </a:ext>
              </a:extLst>
            </p:cNvPr>
            <p:cNvSpPr>
              <a:spLocks/>
            </p:cNvSpPr>
            <p:nvPr/>
          </p:nvSpPr>
          <p:spPr bwMode="auto">
            <a:xfrm>
              <a:off x="4242" y="2710"/>
              <a:ext cx="31" cy="60"/>
            </a:xfrm>
            <a:custGeom>
              <a:avLst/>
              <a:gdLst>
                <a:gd name="T0" fmla="*/ 0 w 26"/>
                <a:gd name="T1" fmla="*/ 0 h 50"/>
                <a:gd name="T2" fmla="*/ 37 w 26"/>
                <a:gd name="T3" fmla="*/ 72 h 50"/>
                <a:gd name="T4" fmla="*/ 0 60000 65536"/>
                <a:gd name="T5" fmla="*/ 0 60000 65536"/>
              </a:gdLst>
              <a:ahLst/>
              <a:cxnLst>
                <a:cxn ang="T4">
                  <a:pos x="T0" y="T1"/>
                </a:cxn>
                <a:cxn ang="T5">
                  <a:pos x="T2" y="T3"/>
                </a:cxn>
              </a:cxnLst>
              <a:rect l="0" t="0" r="r" b="b"/>
              <a:pathLst>
                <a:path w="26" h="50">
                  <a:moveTo>
                    <a:pt x="0" y="0"/>
                  </a:moveTo>
                  <a:cubicBezTo>
                    <a:pt x="18" y="12"/>
                    <a:pt x="22" y="30"/>
                    <a:pt x="26" y="5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0" name="Freeform 288">
              <a:extLst>
                <a:ext uri="{FF2B5EF4-FFF2-40B4-BE49-F238E27FC236}">
                  <a16:creationId xmlns:a16="http://schemas.microsoft.com/office/drawing/2014/main" id="{12BD7C4E-799D-3471-B198-162330B48074}"/>
                </a:ext>
              </a:extLst>
            </p:cNvPr>
            <p:cNvSpPr>
              <a:spLocks/>
            </p:cNvSpPr>
            <p:nvPr/>
          </p:nvSpPr>
          <p:spPr bwMode="auto">
            <a:xfrm>
              <a:off x="4303" y="2893"/>
              <a:ext cx="19" cy="71"/>
            </a:xfrm>
            <a:custGeom>
              <a:avLst/>
              <a:gdLst>
                <a:gd name="T0" fmla="*/ 14 w 16"/>
                <a:gd name="T1" fmla="*/ 0 h 59"/>
                <a:gd name="T2" fmla="*/ 20 w 16"/>
                <a:gd name="T3" fmla="*/ 13 h 59"/>
                <a:gd name="T4" fmla="*/ 18 w 16"/>
                <a:gd name="T5" fmla="*/ 41 h 59"/>
                <a:gd name="T6" fmla="*/ 0 w 16"/>
                <a:gd name="T7" fmla="*/ 85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 h="59">
                  <a:moveTo>
                    <a:pt x="10" y="0"/>
                  </a:moveTo>
                  <a:cubicBezTo>
                    <a:pt x="9" y="2"/>
                    <a:pt x="13" y="6"/>
                    <a:pt x="14" y="9"/>
                  </a:cubicBezTo>
                  <a:cubicBezTo>
                    <a:pt x="16" y="15"/>
                    <a:pt x="15" y="22"/>
                    <a:pt x="13" y="28"/>
                  </a:cubicBezTo>
                  <a:cubicBezTo>
                    <a:pt x="11" y="39"/>
                    <a:pt x="3" y="48"/>
                    <a:pt x="0" y="59"/>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1" name="Freeform 289">
              <a:extLst>
                <a:ext uri="{FF2B5EF4-FFF2-40B4-BE49-F238E27FC236}">
                  <a16:creationId xmlns:a16="http://schemas.microsoft.com/office/drawing/2014/main" id="{8A756330-6896-2260-347A-060E1097FE7C}"/>
                </a:ext>
              </a:extLst>
            </p:cNvPr>
            <p:cNvSpPr>
              <a:spLocks/>
            </p:cNvSpPr>
            <p:nvPr/>
          </p:nvSpPr>
          <p:spPr bwMode="auto">
            <a:xfrm>
              <a:off x="4237" y="2719"/>
              <a:ext cx="22" cy="31"/>
            </a:xfrm>
            <a:custGeom>
              <a:avLst/>
              <a:gdLst>
                <a:gd name="T0" fmla="*/ 15 w 18"/>
                <a:gd name="T1" fmla="*/ 0 h 26"/>
                <a:gd name="T2" fmla="*/ 0 w 18"/>
                <a:gd name="T3" fmla="*/ 37 h 26"/>
                <a:gd name="T4" fmla="*/ 0 60000 65536"/>
                <a:gd name="T5" fmla="*/ 0 60000 65536"/>
              </a:gdLst>
              <a:ahLst/>
              <a:cxnLst>
                <a:cxn ang="T4">
                  <a:pos x="T0" y="T1"/>
                </a:cxn>
                <a:cxn ang="T5">
                  <a:pos x="T2" y="T3"/>
                </a:cxn>
              </a:cxnLst>
              <a:rect l="0" t="0" r="r" b="b"/>
              <a:pathLst>
                <a:path w="18" h="26">
                  <a:moveTo>
                    <a:pt x="10" y="0"/>
                  </a:moveTo>
                  <a:cubicBezTo>
                    <a:pt x="18" y="11"/>
                    <a:pt x="0" y="16"/>
                    <a:pt x="0" y="26"/>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2" name="Freeform 290">
              <a:extLst>
                <a:ext uri="{FF2B5EF4-FFF2-40B4-BE49-F238E27FC236}">
                  <a16:creationId xmlns:a16="http://schemas.microsoft.com/office/drawing/2014/main" id="{77BF2AC1-3F5E-F745-EA1E-706D63D5A7A9}"/>
                </a:ext>
              </a:extLst>
            </p:cNvPr>
            <p:cNvSpPr>
              <a:spLocks/>
            </p:cNvSpPr>
            <p:nvPr/>
          </p:nvSpPr>
          <p:spPr bwMode="auto">
            <a:xfrm>
              <a:off x="4289" y="2905"/>
              <a:ext cx="28" cy="17"/>
            </a:xfrm>
            <a:custGeom>
              <a:avLst/>
              <a:gdLst>
                <a:gd name="T0" fmla="*/ 33 w 24"/>
                <a:gd name="T1" fmla="*/ 0 h 14"/>
                <a:gd name="T2" fmla="*/ 0 w 24"/>
                <a:gd name="T3" fmla="*/ 21 h 14"/>
                <a:gd name="T4" fmla="*/ 0 60000 65536"/>
                <a:gd name="T5" fmla="*/ 0 60000 65536"/>
              </a:gdLst>
              <a:ahLst/>
              <a:cxnLst>
                <a:cxn ang="T4">
                  <a:pos x="T0" y="T1"/>
                </a:cxn>
                <a:cxn ang="T5">
                  <a:pos x="T2" y="T3"/>
                </a:cxn>
              </a:cxnLst>
              <a:rect l="0" t="0" r="r" b="b"/>
              <a:pathLst>
                <a:path w="24" h="14">
                  <a:moveTo>
                    <a:pt x="24" y="0"/>
                  </a:moveTo>
                  <a:cubicBezTo>
                    <a:pt x="21" y="14"/>
                    <a:pt x="5" y="6"/>
                    <a:pt x="0" y="14"/>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3" name="Freeform 291">
              <a:extLst>
                <a:ext uri="{FF2B5EF4-FFF2-40B4-BE49-F238E27FC236}">
                  <a16:creationId xmlns:a16="http://schemas.microsoft.com/office/drawing/2014/main" id="{D8CE8E94-69F2-D4F8-9D60-76AD0DAE9EA4}"/>
                </a:ext>
              </a:extLst>
            </p:cNvPr>
            <p:cNvSpPr>
              <a:spLocks/>
            </p:cNvSpPr>
            <p:nvPr/>
          </p:nvSpPr>
          <p:spPr bwMode="auto">
            <a:xfrm>
              <a:off x="4277" y="2988"/>
              <a:ext cx="26" cy="45"/>
            </a:xfrm>
            <a:custGeom>
              <a:avLst/>
              <a:gdLst>
                <a:gd name="T0" fmla="*/ 0 w 22"/>
                <a:gd name="T1" fmla="*/ 53 h 38"/>
                <a:gd name="T2" fmla="*/ 31 w 22"/>
                <a:gd name="T3" fmla="*/ 0 h 38"/>
                <a:gd name="T4" fmla="*/ 0 60000 65536"/>
                <a:gd name="T5" fmla="*/ 0 60000 65536"/>
              </a:gdLst>
              <a:ahLst/>
              <a:cxnLst>
                <a:cxn ang="T4">
                  <a:pos x="T0" y="T1"/>
                </a:cxn>
                <a:cxn ang="T5">
                  <a:pos x="T2" y="T3"/>
                </a:cxn>
              </a:cxnLst>
              <a:rect l="0" t="0" r="r" b="b"/>
              <a:pathLst>
                <a:path w="22" h="38">
                  <a:moveTo>
                    <a:pt x="0" y="38"/>
                  </a:moveTo>
                  <a:cubicBezTo>
                    <a:pt x="13" y="35"/>
                    <a:pt x="22" y="10"/>
                    <a:pt x="22"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 name="Freeform 292">
              <a:extLst>
                <a:ext uri="{FF2B5EF4-FFF2-40B4-BE49-F238E27FC236}">
                  <a16:creationId xmlns:a16="http://schemas.microsoft.com/office/drawing/2014/main" id="{E1EDDB87-DAAB-6E86-ACF6-3B426C00E809}"/>
                </a:ext>
              </a:extLst>
            </p:cNvPr>
            <p:cNvSpPr>
              <a:spLocks/>
            </p:cNvSpPr>
            <p:nvPr/>
          </p:nvSpPr>
          <p:spPr bwMode="auto">
            <a:xfrm>
              <a:off x="4286" y="2990"/>
              <a:ext cx="12" cy="28"/>
            </a:xfrm>
            <a:custGeom>
              <a:avLst/>
              <a:gdLst>
                <a:gd name="T0" fmla="*/ 6 w 10"/>
                <a:gd name="T1" fmla="*/ 34 h 23"/>
                <a:gd name="T2" fmla="*/ 1 w 10"/>
                <a:gd name="T3" fmla="*/ 0 h 23"/>
                <a:gd name="T4" fmla="*/ 0 60000 65536"/>
                <a:gd name="T5" fmla="*/ 0 60000 65536"/>
              </a:gdLst>
              <a:ahLst/>
              <a:cxnLst>
                <a:cxn ang="T4">
                  <a:pos x="T0" y="T1"/>
                </a:cxn>
                <a:cxn ang="T5">
                  <a:pos x="T2" y="T3"/>
                </a:cxn>
              </a:cxnLst>
              <a:rect l="0" t="0" r="r" b="b"/>
              <a:pathLst>
                <a:path w="10" h="23">
                  <a:moveTo>
                    <a:pt x="4" y="23"/>
                  </a:moveTo>
                  <a:cubicBezTo>
                    <a:pt x="10" y="19"/>
                    <a:pt x="0" y="7"/>
                    <a:pt x="1" y="0"/>
                  </a:cubicBezTo>
                </a:path>
              </a:pathLst>
            </a:custGeom>
            <a:noFill/>
            <a:ln w="4763" cap="rnd">
              <a:solidFill>
                <a:srgbClr val="BB8777"/>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5" name="Freeform 293">
              <a:extLst>
                <a:ext uri="{FF2B5EF4-FFF2-40B4-BE49-F238E27FC236}">
                  <a16:creationId xmlns:a16="http://schemas.microsoft.com/office/drawing/2014/main" id="{82B2BCC7-F1A7-FC1E-A802-86F097955B4D}"/>
                </a:ext>
              </a:extLst>
            </p:cNvPr>
            <p:cNvSpPr>
              <a:spLocks/>
            </p:cNvSpPr>
            <p:nvPr/>
          </p:nvSpPr>
          <p:spPr bwMode="auto">
            <a:xfrm>
              <a:off x="4003" y="2634"/>
              <a:ext cx="349" cy="423"/>
            </a:xfrm>
            <a:custGeom>
              <a:avLst/>
              <a:gdLst>
                <a:gd name="T0" fmla="*/ 37 w 291"/>
                <a:gd name="T1" fmla="*/ 73 h 353"/>
                <a:gd name="T2" fmla="*/ 37 w 291"/>
                <a:gd name="T3" fmla="*/ 171 h 353"/>
                <a:gd name="T4" fmla="*/ 154 w 291"/>
                <a:gd name="T5" fmla="*/ 183 h 353"/>
                <a:gd name="T6" fmla="*/ 259 w 291"/>
                <a:gd name="T7" fmla="*/ 137 h 353"/>
                <a:gd name="T8" fmla="*/ 324 w 291"/>
                <a:gd name="T9" fmla="*/ 254 h 353"/>
                <a:gd name="T10" fmla="*/ 335 w 291"/>
                <a:gd name="T11" fmla="*/ 342 h 353"/>
                <a:gd name="T12" fmla="*/ 306 w 291"/>
                <a:gd name="T13" fmla="*/ 507 h 353"/>
                <a:gd name="T14" fmla="*/ 362 w 291"/>
                <a:gd name="T15" fmla="*/ 445 h 353"/>
                <a:gd name="T16" fmla="*/ 391 w 291"/>
                <a:gd name="T17" fmla="*/ 298 h 353"/>
                <a:gd name="T18" fmla="*/ 359 w 291"/>
                <a:gd name="T19" fmla="*/ 165 h 353"/>
                <a:gd name="T20" fmla="*/ 287 w 291"/>
                <a:gd name="T21" fmla="*/ 65 h 353"/>
                <a:gd name="T22" fmla="*/ 144 w 291"/>
                <a:gd name="T23" fmla="*/ 22 h 353"/>
                <a:gd name="T24" fmla="*/ 37 w 291"/>
                <a:gd name="T25" fmla="*/ 73 h 3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1" h="353">
                  <a:moveTo>
                    <a:pt x="26" y="51"/>
                  </a:moveTo>
                  <a:cubicBezTo>
                    <a:pt x="6" y="48"/>
                    <a:pt x="0" y="111"/>
                    <a:pt x="26" y="119"/>
                  </a:cubicBezTo>
                  <a:cubicBezTo>
                    <a:pt x="51" y="128"/>
                    <a:pt x="92" y="151"/>
                    <a:pt x="107" y="128"/>
                  </a:cubicBezTo>
                  <a:cubicBezTo>
                    <a:pt x="123" y="105"/>
                    <a:pt x="166" y="72"/>
                    <a:pt x="180" y="95"/>
                  </a:cubicBezTo>
                  <a:cubicBezTo>
                    <a:pt x="195" y="118"/>
                    <a:pt x="203" y="162"/>
                    <a:pt x="225" y="177"/>
                  </a:cubicBezTo>
                  <a:cubicBezTo>
                    <a:pt x="246" y="191"/>
                    <a:pt x="216" y="221"/>
                    <a:pt x="233" y="238"/>
                  </a:cubicBezTo>
                  <a:cubicBezTo>
                    <a:pt x="251" y="255"/>
                    <a:pt x="213" y="353"/>
                    <a:pt x="213" y="353"/>
                  </a:cubicBezTo>
                  <a:cubicBezTo>
                    <a:pt x="213" y="353"/>
                    <a:pt x="248" y="346"/>
                    <a:pt x="252" y="310"/>
                  </a:cubicBezTo>
                  <a:cubicBezTo>
                    <a:pt x="256" y="274"/>
                    <a:pt x="291" y="250"/>
                    <a:pt x="272" y="208"/>
                  </a:cubicBezTo>
                  <a:cubicBezTo>
                    <a:pt x="253" y="167"/>
                    <a:pt x="281" y="152"/>
                    <a:pt x="249" y="115"/>
                  </a:cubicBezTo>
                  <a:cubicBezTo>
                    <a:pt x="218" y="78"/>
                    <a:pt x="233" y="53"/>
                    <a:pt x="199" y="45"/>
                  </a:cubicBezTo>
                  <a:cubicBezTo>
                    <a:pt x="165" y="36"/>
                    <a:pt x="133" y="0"/>
                    <a:pt x="100" y="15"/>
                  </a:cubicBezTo>
                  <a:cubicBezTo>
                    <a:pt x="67" y="29"/>
                    <a:pt x="59" y="55"/>
                    <a:pt x="26" y="51"/>
                  </a:cubicBezTo>
                  <a:close/>
                </a:path>
              </a:pathLst>
            </a:custGeom>
            <a:noFill/>
            <a:ln w="4763"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6" name="Freeform 294">
              <a:extLst>
                <a:ext uri="{FF2B5EF4-FFF2-40B4-BE49-F238E27FC236}">
                  <a16:creationId xmlns:a16="http://schemas.microsoft.com/office/drawing/2014/main" id="{C7E79FD7-9D78-CBB9-E78C-F0DE8E82A30C}"/>
                </a:ext>
              </a:extLst>
            </p:cNvPr>
            <p:cNvSpPr>
              <a:spLocks/>
            </p:cNvSpPr>
            <p:nvPr/>
          </p:nvSpPr>
          <p:spPr bwMode="auto">
            <a:xfrm>
              <a:off x="3969" y="2761"/>
              <a:ext cx="291" cy="397"/>
            </a:xfrm>
            <a:custGeom>
              <a:avLst/>
              <a:gdLst>
                <a:gd name="T0" fmla="*/ 350 w 242"/>
                <a:gd name="T1" fmla="*/ 354 h 331"/>
                <a:gd name="T2" fmla="*/ 191 w 242"/>
                <a:gd name="T3" fmla="*/ 476 h 331"/>
                <a:gd name="T4" fmla="*/ 0 w 242"/>
                <a:gd name="T5" fmla="*/ 200 h 331"/>
                <a:gd name="T6" fmla="*/ 58 w 242"/>
                <a:gd name="T7" fmla="*/ 0 h 3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2" h="331">
                  <a:moveTo>
                    <a:pt x="242" y="246"/>
                  </a:moveTo>
                  <a:cubicBezTo>
                    <a:pt x="218" y="297"/>
                    <a:pt x="178" y="331"/>
                    <a:pt x="132" y="331"/>
                  </a:cubicBezTo>
                  <a:cubicBezTo>
                    <a:pt x="59" y="331"/>
                    <a:pt x="0" y="245"/>
                    <a:pt x="0" y="139"/>
                  </a:cubicBezTo>
                  <a:cubicBezTo>
                    <a:pt x="0" y="84"/>
                    <a:pt x="15" y="35"/>
                    <a:pt x="40" y="0"/>
                  </a:cubicBezTo>
                </a:path>
              </a:pathLst>
            </a:custGeom>
            <a:noFill/>
            <a:ln w="4763"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7" name="Freeform 295">
              <a:extLst>
                <a:ext uri="{FF2B5EF4-FFF2-40B4-BE49-F238E27FC236}">
                  <a16:creationId xmlns:a16="http://schemas.microsoft.com/office/drawing/2014/main" id="{0F54056D-273D-9B22-030B-7675B760F256}"/>
                </a:ext>
              </a:extLst>
            </p:cNvPr>
            <p:cNvSpPr>
              <a:spLocks/>
            </p:cNvSpPr>
            <p:nvPr/>
          </p:nvSpPr>
          <p:spPr bwMode="auto">
            <a:xfrm>
              <a:off x="4089" y="2766"/>
              <a:ext cx="53" cy="40"/>
            </a:xfrm>
            <a:custGeom>
              <a:avLst/>
              <a:gdLst>
                <a:gd name="T0" fmla="*/ 0 w 44"/>
                <a:gd name="T1" fmla="*/ 31 h 34"/>
                <a:gd name="T2" fmla="*/ 64 w 44"/>
                <a:gd name="T3" fmla="*/ 0 h 34"/>
                <a:gd name="T4" fmla="*/ 37 w 44"/>
                <a:gd name="T5" fmla="*/ 25 h 34"/>
                <a:gd name="T6" fmla="*/ 1 w 44"/>
                <a:gd name="T7" fmla="*/ 31 h 3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34">
                  <a:moveTo>
                    <a:pt x="0" y="22"/>
                  </a:moveTo>
                  <a:cubicBezTo>
                    <a:pt x="18" y="34"/>
                    <a:pt x="36" y="17"/>
                    <a:pt x="44" y="0"/>
                  </a:cubicBezTo>
                  <a:cubicBezTo>
                    <a:pt x="38" y="7"/>
                    <a:pt x="34" y="13"/>
                    <a:pt x="26" y="18"/>
                  </a:cubicBezTo>
                  <a:cubicBezTo>
                    <a:pt x="18" y="23"/>
                    <a:pt x="11" y="22"/>
                    <a:pt x="1" y="22"/>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 name="Freeform 296">
              <a:extLst>
                <a:ext uri="{FF2B5EF4-FFF2-40B4-BE49-F238E27FC236}">
                  <a16:creationId xmlns:a16="http://schemas.microsoft.com/office/drawing/2014/main" id="{9ADDCE68-D136-9604-B44D-840965F00C88}"/>
                </a:ext>
              </a:extLst>
            </p:cNvPr>
            <p:cNvSpPr>
              <a:spLocks/>
            </p:cNvSpPr>
            <p:nvPr/>
          </p:nvSpPr>
          <p:spPr bwMode="auto">
            <a:xfrm>
              <a:off x="4087" y="2724"/>
              <a:ext cx="23" cy="36"/>
            </a:xfrm>
            <a:custGeom>
              <a:avLst/>
              <a:gdLst>
                <a:gd name="T0" fmla="*/ 28 w 19"/>
                <a:gd name="T1" fmla="*/ 1 h 30"/>
                <a:gd name="T2" fmla="*/ 6 w 19"/>
                <a:gd name="T3" fmla="*/ 14 h 30"/>
                <a:gd name="T4" fmla="*/ 5 w 19"/>
                <a:gd name="T5" fmla="*/ 43 h 30"/>
                <a:gd name="T6" fmla="*/ 7 w 19"/>
                <a:gd name="T7" fmla="*/ 16 h 30"/>
                <a:gd name="T8" fmla="*/ 25 w 19"/>
                <a:gd name="T9" fmla="*/ 1 h 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0">
                  <a:moveTo>
                    <a:pt x="19" y="1"/>
                  </a:moveTo>
                  <a:cubicBezTo>
                    <a:pt x="13" y="0"/>
                    <a:pt x="7" y="4"/>
                    <a:pt x="4" y="10"/>
                  </a:cubicBezTo>
                  <a:cubicBezTo>
                    <a:pt x="0" y="17"/>
                    <a:pt x="3" y="22"/>
                    <a:pt x="3" y="30"/>
                  </a:cubicBezTo>
                  <a:cubicBezTo>
                    <a:pt x="3" y="22"/>
                    <a:pt x="2" y="18"/>
                    <a:pt x="5" y="11"/>
                  </a:cubicBezTo>
                  <a:cubicBezTo>
                    <a:pt x="8" y="4"/>
                    <a:pt x="11" y="5"/>
                    <a:pt x="17"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9" name="Freeform 297">
              <a:extLst>
                <a:ext uri="{FF2B5EF4-FFF2-40B4-BE49-F238E27FC236}">
                  <a16:creationId xmlns:a16="http://schemas.microsoft.com/office/drawing/2014/main" id="{A82E57A0-6C9E-5362-2AE7-4C9CBC5C3D52}"/>
                </a:ext>
              </a:extLst>
            </p:cNvPr>
            <p:cNvSpPr>
              <a:spLocks/>
            </p:cNvSpPr>
            <p:nvPr/>
          </p:nvSpPr>
          <p:spPr bwMode="auto">
            <a:xfrm>
              <a:off x="4047" y="2722"/>
              <a:ext cx="32" cy="20"/>
            </a:xfrm>
            <a:custGeom>
              <a:avLst/>
              <a:gdLst>
                <a:gd name="T0" fmla="*/ 0 w 26"/>
                <a:gd name="T1" fmla="*/ 8 h 16"/>
                <a:gd name="T2" fmla="*/ 26 w 26"/>
                <a:gd name="T3" fmla="*/ 1 h 16"/>
                <a:gd name="T4" fmla="*/ 39 w 26"/>
                <a:gd name="T5" fmla="*/ 25 h 16"/>
                <a:gd name="T6" fmla="*/ 25 w 26"/>
                <a:gd name="T7" fmla="*/ 6 h 16"/>
                <a:gd name="T8" fmla="*/ 2 w 26"/>
                <a:gd name="T9" fmla="*/ 8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6">
                  <a:moveTo>
                    <a:pt x="0" y="5"/>
                  </a:moveTo>
                  <a:cubicBezTo>
                    <a:pt x="4" y="4"/>
                    <a:pt x="13" y="0"/>
                    <a:pt x="17" y="1"/>
                  </a:cubicBezTo>
                  <a:cubicBezTo>
                    <a:pt x="23" y="2"/>
                    <a:pt x="24" y="11"/>
                    <a:pt x="26" y="16"/>
                  </a:cubicBezTo>
                  <a:cubicBezTo>
                    <a:pt x="25" y="13"/>
                    <a:pt x="19" y="5"/>
                    <a:pt x="16" y="4"/>
                  </a:cubicBezTo>
                  <a:cubicBezTo>
                    <a:pt x="11" y="3"/>
                    <a:pt x="7" y="7"/>
                    <a:pt x="2" y="5"/>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0" name="Freeform 298">
              <a:extLst>
                <a:ext uri="{FF2B5EF4-FFF2-40B4-BE49-F238E27FC236}">
                  <a16:creationId xmlns:a16="http://schemas.microsoft.com/office/drawing/2014/main" id="{610F19CD-3C8B-B13A-954C-0114DEB13B41}"/>
                </a:ext>
              </a:extLst>
            </p:cNvPr>
            <p:cNvSpPr>
              <a:spLocks/>
            </p:cNvSpPr>
            <p:nvPr/>
          </p:nvSpPr>
          <p:spPr bwMode="auto">
            <a:xfrm>
              <a:off x="4255" y="2787"/>
              <a:ext cx="22" cy="22"/>
            </a:xfrm>
            <a:custGeom>
              <a:avLst/>
              <a:gdLst>
                <a:gd name="T0" fmla="*/ 0 w 18"/>
                <a:gd name="T1" fmla="*/ 0 h 18"/>
                <a:gd name="T2" fmla="*/ 9 w 18"/>
                <a:gd name="T3" fmla="*/ 20 h 18"/>
                <a:gd name="T4" fmla="*/ 27 w 18"/>
                <a:gd name="T5" fmla="*/ 27 h 18"/>
                <a:gd name="T6" fmla="*/ 1 w 18"/>
                <a:gd name="T7" fmla="*/ 5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 h="18">
                  <a:moveTo>
                    <a:pt x="0" y="0"/>
                  </a:moveTo>
                  <a:cubicBezTo>
                    <a:pt x="1" y="4"/>
                    <a:pt x="3" y="9"/>
                    <a:pt x="6" y="13"/>
                  </a:cubicBezTo>
                  <a:cubicBezTo>
                    <a:pt x="9" y="16"/>
                    <a:pt x="14" y="16"/>
                    <a:pt x="18" y="18"/>
                  </a:cubicBezTo>
                  <a:cubicBezTo>
                    <a:pt x="9" y="14"/>
                    <a:pt x="7" y="9"/>
                    <a:pt x="1" y="3"/>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1" name="Freeform 299">
              <a:extLst>
                <a:ext uri="{FF2B5EF4-FFF2-40B4-BE49-F238E27FC236}">
                  <a16:creationId xmlns:a16="http://schemas.microsoft.com/office/drawing/2014/main" id="{75996A47-6EE0-704B-E574-95B9DBAFFD3C}"/>
                </a:ext>
              </a:extLst>
            </p:cNvPr>
            <p:cNvSpPr>
              <a:spLocks/>
            </p:cNvSpPr>
            <p:nvPr/>
          </p:nvSpPr>
          <p:spPr bwMode="auto">
            <a:xfrm>
              <a:off x="4278" y="2851"/>
              <a:ext cx="14" cy="48"/>
            </a:xfrm>
            <a:custGeom>
              <a:avLst/>
              <a:gdLst>
                <a:gd name="T0" fmla="*/ 2 w 12"/>
                <a:gd name="T1" fmla="*/ 0 h 40"/>
                <a:gd name="T2" fmla="*/ 8 w 12"/>
                <a:gd name="T3" fmla="*/ 28 h 40"/>
                <a:gd name="T4" fmla="*/ 0 w 12"/>
                <a:gd name="T5" fmla="*/ 58 h 40"/>
                <a:gd name="T6" fmla="*/ 6 w 12"/>
                <a:gd name="T7" fmla="*/ 7 h 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 h="40">
                  <a:moveTo>
                    <a:pt x="2" y="0"/>
                  </a:moveTo>
                  <a:cubicBezTo>
                    <a:pt x="4" y="6"/>
                    <a:pt x="6" y="11"/>
                    <a:pt x="6" y="19"/>
                  </a:cubicBezTo>
                  <a:cubicBezTo>
                    <a:pt x="5" y="25"/>
                    <a:pt x="2" y="33"/>
                    <a:pt x="0" y="40"/>
                  </a:cubicBezTo>
                  <a:cubicBezTo>
                    <a:pt x="3" y="31"/>
                    <a:pt x="12" y="13"/>
                    <a:pt x="4" y="5"/>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2" name="Freeform 300">
              <a:extLst>
                <a:ext uri="{FF2B5EF4-FFF2-40B4-BE49-F238E27FC236}">
                  <a16:creationId xmlns:a16="http://schemas.microsoft.com/office/drawing/2014/main" id="{F91248FF-FE8B-84A7-587A-F30E170BC6C1}"/>
                </a:ext>
              </a:extLst>
            </p:cNvPr>
            <p:cNvSpPr>
              <a:spLocks/>
            </p:cNvSpPr>
            <p:nvPr/>
          </p:nvSpPr>
          <p:spPr bwMode="auto">
            <a:xfrm>
              <a:off x="4239" y="2713"/>
              <a:ext cx="10" cy="21"/>
            </a:xfrm>
            <a:custGeom>
              <a:avLst/>
              <a:gdLst>
                <a:gd name="T0" fmla="*/ 0 w 8"/>
                <a:gd name="T1" fmla="*/ 0 h 18"/>
                <a:gd name="T2" fmla="*/ 11 w 8"/>
                <a:gd name="T3" fmla="*/ 9 h 18"/>
                <a:gd name="T4" fmla="*/ 5 w 8"/>
                <a:gd name="T5" fmla="*/ 25 h 18"/>
                <a:gd name="T6" fmla="*/ 1 w 8"/>
                <a:gd name="T7" fmla="*/ 1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8">
                  <a:moveTo>
                    <a:pt x="0" y="0"/>
                  </a:moveTo>
                  <a:cubicBezTo>
                    <a:pt x="3" y="0"/>
                    <a:pt x="6" y="4"/>
                    <a:pt x="7" y="7"/>
                  </a:cubicBezTo>
                  <a:cubicBezTo>
                    <a:pt x="8" y="13"/>
                    <a:pt x="6" y="15"/>
                    <a:pt x="3" y="18"/>
                  </a:cubicBezTo>
                  <a:cubicBezTo>
                    <a:pt x="5" y="12"/>
                    <a:pt x="7" y="5"/>
                    <a:pt x="1"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3" name="Freeform 301">
              <a:extLst>
                <a:ext uri="{FF2B5EF4-FFF2-40B4-BE49-F238E27FC236}">
                  <a16:creationId xmlns:a16="http://schemas.microsoft.com/office/drawing/2014/main" id="{D1CA06AE-6C3A-B407-5F6B-9D3B73C3FAFB}"/>
                </a:ext>
              </a:extLst>
            </p:cNvPr>
            <p:cNvSpPr>
              <a:spLocks/>
            </p:cNvSpPr>
            <p:nvPr/>
          </p:nvSpPr>
          <p:spPr bwMode="auto">
            <a:xfrm>
              <a:off x="4176" y="2710"/>
              <a:ext cx="24" cy="10"/>
            </a:xfrm>
            <a:custGeom>
              <a:avLst/>
              <a:gdLst>
                <a:gd name="T0" fmla="*/ 29 w 20"/>
                <a:gd name="T1" fmla="*/ 0 h 8"/>
                <a:gd name="T2" fmla="*/ 13 w 20"/>
                <a:gd name="T3" fmla="*/ 1 h 8"/>
                <a:gd name="T4" fmla="*/ 0 w 20"/>
                <a:gd name="T5" fmla="*/ 13 h 8"/>
                <a:gd name="T6" fmla="*/ 8 w 20"/>
                <a:gd name="T7" fmla="*/ 6 h 8"/>
                <a:gd name="T8" fmla="*/ 17 w 20"/>
                <a:gd name="T9" fmla="*/ 4 h 8"/>
                <a:gd name="T10" fmla="*/ 29 w 20"/>
                <a:gd name="T11" fmla="*/ 1 h 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8">
                  <a:moveTo>
                    <a:pt x="20" y="0"/>
                  </a:moveTo>
                  <a:cubicBezTo>
                    <a:pt x="17" y="0"/>
                    <a:pt x="12" y="0"/>
                    <a:pt x="9" y="1"/>
                  </a:cubicBezTo>
                  <a:cubicBezTo>
                    <a:pt x="5" y="2"/>
                    <a:pt x="3" y="6"/>
                    <a:pt x="0" y="8"/>
                  </a:cubicBezTo>
                  <a:cubicBezTo>
                    <a:pt x="2" y="7"/>
                    <a:pt x="4" y="5"/>
                    <a:pt x="6" y="4"/>
                  </a:cubicBezTo>
                  <a:cubicBezTo>
                    <a:pt x="8" y="3"/>
                    <a:pt x="10" y="3"/>
                    <a:pt x="12" y="2"/>
                  </a:cubicBezTo>
                  <a:cubicBezTo>
                    <a:pt x="14" y="2"/>
                    <a:pt x="17" y="0"/>
                    <a:pt x="20"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 name="Freeform 302">
              <a:extLst>
                <a:ext uri="{FF2B5EF4-FFF2-40B4-BE49-F238E27FC236}">
                  <a16:creationId xmlns:a16="http://schemas.microsoft.com/office/drawing/2014/main" id="{9D167BA0-D88A-877B-841C-11CEDA819F58}"/>
                </a:ext>
              </a:extLst>
            </p:cNvPr>
            <p:cNvSpPr>
              <a:spLocks/>
            </p:cNvSpPr>
            <p:nvPr/>
          </p:nvSpPr>
          <p:spPr bwMode="auto">
            <a:xfrm>
              <a:off x="4205" y="2676"/>
              <a:ext cx="40" cy="16"/>
            </a:xfrm>
            <a:custGeom>
              <a:avLst/>
              <a:gdLst>
                <a:gd name="T0" fmla="*/ 0 w 34"/>
                <a:gd name="T1" fmla="*/ 0 h 14"/>
                <a:gd name="T2" fmla="*/ 24 w 34"/>
                <a:gd name="T3" fmla="*/ 10 h 14"/>
                <a:gd name="T4" fmla="*/ 47 w 34"/>
                <a:gd name="T5" fmla="*/ 18 h 14"/>
                <a:gd name="T6" fmla="*/ 21 w 34"/>
                <a:gd name="T7" fmla="*/ 10 h 14"/>
                <a:gd name="T8" fmla="*/ 1 w 34"/>
                <a:gd name="T9" fmla="*/ 1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14">
                  <a:moveTo>
                    <a:pt x="0" y="0"/>
                  </a:moveTo>
                  <a:cubicBezTo>
                    <a:pt x="5" y="3"/>
                    <a:pt x="12" y="6"/>
                    <a:pt x="17" y="8"/>
                  </a:cubicBezTo>
                  <a:cubicBezTo>
                    <a:pt x="22" y="11"/>
                    <a:pt x="29" y="10"/>
                    <a:pt x="34" y="14"/>
                  </a:cubicBezTo>
                  <a:cubicBezTo>
                    <a:pt x="28" y="12"/>
                    <a:pt x="21" y="12"/>
                    <a:pt x="15" y="8"/>
                  </a:cubicBezTo>
                  <a:cubicBezTo>
                    <a:pt x="10" y="5"/>
                    <a:pt x="5" y="3"/>
                    <a:pt x="1" y="1"/>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5" name="Freeform 303">
              <a:extLst>
                <a:ext uri="{FF2B5EF4-FFF2-40B4-BE49-F238E27FC236}">
                  <a16:creationId xmlns:a16="http://schemas.microsoft.com/office/drawing/2014/main" id="{7971C318-A02C-3BBF-12C7-82E07C20645B}"/>
                </a:ext>
              </a:extLst>
            </p:cNvPr>
            <p:cNvSpPr>
              <a:spLocks/>
            </p:cNvSpPr>
            <p:nvPr/>
          </p:nvSpPr>
          <p:spPr bwMode="auto">
            <a:xfrm>
              <a:off x="4013" y="2694"/>
              <a:ext cx="26" cy="40"/>
            </a:xfrm>
            <a:custGeom>
              <a:avLst/>
              <a:gdLst>
                <a:gd name="T0" fmla="*/ 31 w 22"/>
                <a:gd name="T1" fmla="*/ 5 h 34"/>
                <a:gd name="T2" fmla="*/ 18 w 22"/>
                <a:gd name="T3" fmla="*/ 2 h 34"/>
                <a:gd name="T4" fmla="*/ 9 w 22"/>
                <a:gd name="T5" fmla="*/ 14 h 34"/>
                <a:gd name="T6" fmla="*/ 5 w 22"/>
                <a:gd name="T7" fmla="*/ 47 h 34"/>
                <a:gd name="T8" fmla="*/ 31 w 22"/>
                <a:gd name="T9" fmla="*/ 6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 h="34">
                  <a:moveTo>
                    <a:pt x="22" y="3"/>
                  </a:moveTo>
                  <a:cubicBezTo>
                    <a:pt x="19" y="3"/>
                    <a:pt x="16" y="2"/>
                    <a:pt x="13" y="2"/>
                  </a:cubicBezTo>
                  <a:cubicBezTo>
                    <a:pt x="11" y="3"/>
                    <a:pt x="8" y="7"/>
                    <a:pt x="7" y="10"/>
                  </a:cubicBezTo>
                  <a:cubicBezTo>
                    <a:pt x="3" y="16"/>
                    <a:pt x="0" y="26"/>
                    <a:pt x="3" y="34"/>
                  </a:cubicBezTo>
                  <a:cubicBezTo>
                    <a:pt x="2" y="25"/>
                    <a:pt x="9" y="0"/>
                    <a:pt x="22" y="4"/>
                  </a:cubicBezTo>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6" name="Freeform 304">
              <a:extLst>
                <a:ext uri="{FF2B5EF4-FFF2-40B4-BE49-F238E27FC236}">
                  <a16:creationId xmlns:a16="http://schemas.microsoft.com/office/drawing/2014/main" id="{74BFB935-A6F1-2DC9-3205-BE393E39ACDE}"/>
                </a:ext>
              </a:extLst>
            </p:cNvPr>
            <p:cNvSpPr>
              <a:spLocks/>
            </p:cNvSpPr>
            <p:nvPr/>
          </p:nvSpPr>
          <p:spPr bwMode="auto">
            <a:xfrm>
              <a:off x="4308" y="1900"/>
              <a:ext cx="108" cy="879"/>
            </a:xfrm>
            <a:custGeom>
              <a:avLst/>
              <a:gdLst>
                <a:gd name="T0" fmla="*/ 72 w 90"/>
                <a:gd name="T1" fmla="*/ 0 h 732"/>
                <a:gd name="T2" fmla="*/ 127 w 90"/>
                <a:gd name="T3" fmla="*/ 227 h 732"/>
                <a:gd name="T4" fmla="*/ 14 w 90"/>
                <a:gd name="T5" fmla="*/ 910 h 732"/>
                <a:gd name="T6" fmla="*/ 0 w 90"/>
                <a:gd name="T7" fmla="*/ 1056 h 7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0" h="732">
                  <a:moveTo>
                    <a:pt x="50" y="0"/>
                  </a:moveTo>
                  <a:cubicBezTo>
                    <a:pt x="72" y="42"/>
                    <a:pt x="88" y="94"/>
                    <a:pt x="88" y="157"/>
                  </a:cubicBezTo>
                  <a:cubicBezTo>
                    <a:pt x="90" y="323"/>
                    <a:pt x="2" y="521"/>
                    <a:pt x="10" y="631"/>
                  </a:cubicBezTo>
                  <a:cubicBezTo>
                    <a:pt x="15" y="700"/>
                    <a:pt x="9" y="723"/>
                    <a:pt x="0" y="732"/>
                  </a:cubicBezTo>
                </a:path>
              </a:pathLst>
            </a:custGeom>
            <a:noFill/>
            <a:ln w="4763"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7" name="Freeform 305">
              <a:extLst>
                <a:ext uri="{FF2B5EF4-FFF2-40B4-BE49-F238E27FC236}">
                  <a16:creationId xmlns:a16="http://schemas.microsoft.com/office/drawing/2014/main" id="{6926E002-3616-6B12-B4EE-00B7F57EF1BD}"/>
                </a:ext>
              </a:extLst>
            </p:cNvPr>
            <p:cNvSpPr>
              <a:spLocks/>
            </p:cNvSpPr>
            <p:nvPr/>
          </p:nvSpPr>
          <p:spPr bwMode="auto">
            <a:xfrm>
              <a:off x="4133" y="1738"/>
              <a:ext cx="219" cy="134"/>
            </a:xfrm>
            <a:custGeom>
              <a:avLst/>
              <a:gdLst>
                <a:gd name="T0" fmla="*/ 0 w 183"/>
                <a:gd name="T1" fmla="*/ 99 h 112"/>
                <a:gd name="T2" fmla="*/ 57 w 183"/>
                <a:gd name="T3" fmla="*/ 13 h 112"/>
                <a:gd name="T4" fmla="*/ 262 w 183"/>
                <a:gd name="T5" fmla="*/ 160 h 112"/>
                <a:gd name="T6" fmla="*/ 0 60000 65536"/>
                <a:gd name="T7" fmla="*/ 0 60000 65536"/>
                <a:gd name="T8" fmla="*/ 0 60000 65536"/>
              </a:gdLst>
              <a:ahLst/>
              <a:cxnLst>
                <a:cxn ang="T6">
                  <a:pos x="T0" y="T1"/>
                </a:cxn>
                <a:cxn ang="T7">
                  <a:pos x="T2" y="T3"/>
                </a:cxn>
                <a:cxn ang="T8">
                  <a:pos x="T4" y="T5"/>
                </a:cxn>
              </a:cxnLst>
              <a:rect l="0" t="0" r="r" b="b"/>
              <a:pathLst>
                <a:path w="183" h="112">
                  <a:moveTo>
                    <a:pt x="0" y="69"/>
                  </a:moveTo>
                  <a:cubicBezTo>
                    <a:pt x="3" y="50"/>
                    <a:pt x="12" y="18"/>
                    <a:pt x="40" y="9"/>
                  </a:cubicBezTo>
                  <a:cubicBezTo>
                    <a:pt x="65" y="0"/>
                    <a:pt x="135" y="35"/>
                    <a:pt x="183" y="112"/>
                  </a:cubicBezTo>
                </a:path>
              </a:pathLst>
            </a:custGeom>
            <a:noFill/>
            <a:ln w="4763"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8" name="Freeform 306">
              <a:extLst>
                <a:ext uri="{FF2B5EF4-FFF2-40B4-BE49-F238E27FC236}">
                  <a16:creationId xmlns:a16="http://schemas.microsoft.com/office/drawing/2014/main" id="{C79A1BCC-6C89-9186-AF5B-3C526D2ECC85}"/>
                </a:ext>
              </a:extLst>
            </p:cNvPr>
            <p:cNvSpPr>
              <a:spLocks/>
            </p:cNvSpPr>
            <p:nvPr/>
          </p:nvSpPr>
          <p:spPr bwMode="auto">
            <a:xfrm>
              <a:off x="4077" y="1660"/>
              <a:ext cx="290" cy="190"/>
            </a:xfrm>
            <a:custGeom>
              <a:avLst/>
              <a:gdLst>
                <a:gd name="T0" fmla="*/ 349 w 241"/>
                <a:gd name="T1" fmla="*/ 228 h 158"/>
                <a:gd name="T2" fmla="*/ 23 w 241"/>
                <a:gd name="T3" fmla="*/ 152 h 158"/>
                <a:gd name="T4" fmla="*/ 0 w 241"/>
                <a:gd name="T5" fmla="*/ 186 h 158"/>
                <a:gd name="T6" fmla="*/ 0 60000 65536"/>
                <a:gd name="T7" fmla="*/ 0 60000 65536"/>
                <a:gd name="T8" fmla="*/ 0 60000 65536"/>
              </a:gdLst>
              <a:ahLst/>
              <a:cxnLst>
                <a:cxn ang="T6">
                  <a:pos x="T0" y="T1"/>
                </a:cxn>
                <a:cxn ang="T7">
                  <a:pos x="T2" y="T3"/>
                </a:cxn>
                <a:cxn ang="T8">
                  <a:pos x="T4" y="T5"/>
                </a:cxn>
              </a:cxnLst>
              <a:rect l="0" t="0" r="r" b="b"/>
              <a:pathLst>
                <a:path w="241" h="158">
                  <a:moveTo>
                    <a:pt x="241" y="158"/>
                  </a:moveTo>
                  <a:cubicBezTo>
                    <a:pt x="174" y="54"/>
                    <a:pt x="77" y="0"/>
                    <a:pt x="16" y="105"/>
                  </a:cubicBezTo>
                  <a:cubicBezTo>
                    <a:pt x="10" y="116"/>
                    <a:pt x="5" y="124"/>
                    <a:pt x="0" y="129"/>
                  </a:cubicBezTo>
                </a:path>
              </a:pathLst>
            </a:custGeom>
            <a:noFill/>
            <a:ln w="4763"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9" name="Freeform 307">
              <a:extLst>
                <a:ext uri="{FF2B5EF4-FFF2-40B4-BE49-F238E27FC236}">
                  <a16:creationId xmlns:a16="http://schemas.microsoft.com/office/drawing/2014/main" id="{44AA77FF-C2C6-27A0-D7D4-5AE3FF6E666F}"/>
                </a:ext>
              </a:extLst>
            </p:cNvPr>
            <p:cNvSpPr>
              <a:spLocks/>
            </p:cNvSpPr>
            <p:nvPr/>
          </p:nvSpPr>
          <p:spPr bwMode="auto">
            <a:xfrm>
              <a:off x="4316" y="1876"/>
              <a:ext cx="179" cy="1026"/>
            </a:xfrm>
            <a:custGeom>
              <a:avLst/>
              <a:gdLst>
                <a:gd name="T0" fmla="*/ 23 w 149"/>
                <a:gd name="T1" fmla="*/ 1231 h 855"/>
                <a:gd name="T2" fmla="*/ 37 w 149"/>
                <a:gd name="T3" fmla="*/ 1016 h 855"/>
                <a:gd name="T4" fmla="*/ 138 w 149"/>
                <a:gd name="T5" fmla="*/ 132 h 855"/>
                <a:gd name="T6" fmla="*/ 79 w 149"/>
                <a:gd name="T7" fmla="*/ 0 h 85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9" h="855">
                  <a:moveTo>
                    <a:pt x="16" y="855"/>
                  </a:moveTo>
                  <a:cubicBezTo>
                    <a:pt x="26" y="824"/>
                    <a:pt x="36" y="771"/>
                    <a:pt x="26" y="706"/>
                  </a:cubicBezTo>
                  <a:cubicBezTo>
                    <a:pt x="0" y="545"/>
                    <a:pt x="149" y="256"/>
                    <a:pt x="96" y="92"/>
                  </a:cubicBezTo>
                  <a:cubicBezTo>
                    <a:pt x="85" y="60"/>
                    <a:pt x="71" y="28"/>
                    <a:pt x="55" y="0"/>
                  </a:cubicBezTo>
                </a:path>
              </a:pathLst>
            </a:custGeom>
            <a:noFill/>
            <a:ln w="4763"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0" name="Freeform 308">
              <a:extLst>
                <a:ext uri="{FF2B5EF4-FFF2-40B4-BE49-F238E27FC236}">
                  <a16:creationId xmlns:a16="http://schemas.microsoft.com/office/drawing/2014/main" id="{796286AE-A462-9D28-345C-9B4FACF6D7C9}"/>
                </a:ext>
              </a:extLst>
            </p:cNvPr>
            <p:cNvSpPr>
              <a:spLocks/>
            </p:cNvSpPr>
            <p:nvPr/>
          </p:nvSpPr>
          <p:spPr bwMode="auto">
            <a:xfrm>
              <a:off x="3817" y="1722"/>
              <a:ext cx="182" cy="126"/>
            </a:xfrm>
            <a:custGeom>
              <a:avLst/>
              <a:gdLst>
                <a:gd name="T0" fmla="*/ 0 w 152"/>
                <a:gd name="T1" fmla="*/ 151 h 105"/>
                <a:gd name="T2" fmla="*/ 115 w 152"/>
                <a:gd name="T3" fmla="*/ 8 h 105"/>
                <a:gd name="T4" fmla="*/ 218 w 152"/>
                <a:gd name="T5" fmla="*/ 110 h 105"/>
                <a:gd name="T6" fmla="*/ 0 60000 65536"/>
                <a:gd name="T7" fmla="*/ 0 60000 65536"/>
                <a:gd name="T8" fmla="*/ 0 60000 65536"/>
              </a:gdLst>
              <a:ahLst/>
              <a:cxnLst>
                <a:cxn ang="T6">
                  <a:pos x="T0" y="T1"/>
                </a:cxn>
                <a:cxn ang="T7">
                  <a:pos x="T2" y="T3"/>
                </a:cxn>
                <a:cxn ang="T8">
                  <a:pos x="T4" y="T5"/>
                </a:cxn>
              </a:cxnLst>
              <a:rect l="0" t="0" r="r" b="b"/>
              <a:pathLst>
                <a:path w="152" h="105">
                  <a:moveTo>
                    <a:pt x="0" y="105"/>
                  </a:moveTo>
                  <a:cubicBezTo>
                    <a:pt x="24" y="42"/>
                    <a:pt x="65" y="8"/>
                    <a:pt x="80" y="6"/>
                  </a:cubicBezTo>
                  <a:cubicBezTo>
                    <a:pt x="112" y="0"/>
                    <a:pt x="136" y="30"/>
                    <a:pt x="152" y="77"/>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1" name="Freeform 309">
              <a:extLst>
                <a:ext uri="{FF2B5EF4-FFF2-40B4-BE49-F238E27FC236}">
                  <a16:creationId xmlns:a16="http://schemas.microsoft.com/office/drawing/2014/main" id="{A7D8D8EA-A79D-595B-D81A-4CEFA392D45F}"/>
                </a:ext>
              </a:extLst>
            </p:cNvPr>
            <p:cNvSpPr>
              <a:spLocks/>
            </p:cNvSpPr>
            <p:nvPr/>
          </p:nvSpPr>
          <p:spPr bwMode="auto">
            <a:xfrm>
              <a:off x="3813" y="2114"/>
              <a:ext cx="5" cy="14"/>
            </a:xfrm>
            <a:custGeom>
              <a:avLst/>
              <a:gdLst>
                <a:gd name="T0" fmla="*/ 6 w 4"/>
                <a:gd name="T1" fmla="*/ 16 h 12"/>
                <a:gd name="T2" fmla="*/ 0 w 4"/>
                <a:gd name="T3" fmla="*/ 0 h 12"/>
                <a:gd name="T4" fmla="*/ 0 60000 65536"/>
                <a:gd name="T5" fmla="*/ 0 60000 65536"/>
              </a:gdLst>
              <a:ahLst/>
              <a:cxnLst>
                <a:cxn ang="T4">
                  <a:pos x="T0" y="T1"/>
                </a:cxn>
                <a:cxn ang="T5">
                  <a:pos x="T2" y="T3"/>
                </a:cxn>
              </a:cxnLst>
              <a:rect l="0" t="0" r="r" b="b"/>
              <a:pathLst>
                <a:path w="4" h="12">
                  <a:moveTo>
                    <a:pt x="4" y="12"/>
                  </a:moveTo>
                  <a:cubicBezTo>
                    <a:pt x="2" y="8"/>
                    <a:pt x="1" y="4"/>
                    <a:pt x="0" y="0"/>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2" name="Freeform 310">
              <a:extLst>
                <a:ext uri="{FF2B5EF4-FFF2-40B4-BE49-F238E27FC236}">
                  <a16:creationId xmlns:a16="http://schemas.microsoft.com/office/drawing/2014/main" id="{B53AF5E2-E8C2-6036-7EF8-67EA2B390372}"/>
                </a:ext>
              </a:extLst>
            </p:cNvPr>
            <p:cNvSpPr>
              <a:spLocks/>
            </p:cNvSpPr>
            <p:nvPr/>
          </p:nvSpPr>
          <p:spPr bwMode="auto">
            <a:xfrm>
              <a:off x="3875" y="2260"/>
              <a:ext cx="52" cy="138"/>
            </a:xfrm>
            <a:custGeom>
              <a:avLst/>
              <a:gdLst>
                <a:gd name="T0" fmla="*/ 61 w 44"/>
                <a:gd name="T1" fmla="*/ 166 h 115"/>
                <a:gd name="T2" fmla="*/ 0 w 44"/>
                <a:gd name="T3" fmla="*/ 0 h 115"/>
                <a:gd name="T4" fmla="*/ 0 60000 65536"/>
                <a:gd name="T5" fmla="*/ 0 60000 65536"/>
              </a:gdLst>
              <a:ahLst/>
              <a:cxnLst>
                <a:cxn ang="T4">
                  <a:pos x="T0" y="T1"/>
                </a:cxn>
                <a:cxn ang="T5">
                  <a:pos x="T2" y="T3"/>
                </a:cxn>
              </a:cxnLst>
              <a:rect l="0" t="0" r="r" b="b"/>
              <a:pathLst>
                <a:path w="44" h="115">
                  <a:moveTo>
                    <a:pt x="44" y="115"/>
                  </a:moveTo>
                  <a:cubicBezTo>
                    <a:pt x="33" y="79"/>
                    <a:pt x="19" y="40"/>
                    <a:pt x="0" y="0"/>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3" name="Freeform 311">
              <a:extLst>
                <a:ext uri="{FF2B5EF4-FFF2-40B4-BE49-F238E27FC236}">
                  <a16:creationId xmlns:a16="http://schemas.microsoft.com/office/drawing/2014/main" id="{7602007C-01C4-9B17-D4BF-290F3E41AE23}"/>
                </a:ext>
              </a:extLst>
            </p:cNvPr>
            <p:cNvSpPr>
              <a:spLocks/>
            </p:cNvSpPr>
            <p:nvPr/>
          </p:nvSpPr>
          <p:spPr bwMode="auto">
            <a:xfrm>
              <a:off x="3957" y="2664"/>
              <a:ext cx="4" cy="36"/>
            </a:xfrm>
            <a:custGeom>
              <a:avLst/>
              <a:gdLst>
                <a:gd name="T0" fmla="*/ 0 w 3"/>
                <a:gd name="T1" fmla="*/ 43 h 30"/>
                <a:gd name="T2" fmla="*/ 5 w 3"/>
                <a:gd name="T3" fmla="*/ 0 h 30"/>
                <a:gd name="T4" fmla="*/ 0 60000 65536"/>
                <a:gd name="T5" fmla="*/ 0 60000 65536"/>
              </a:gdLst>
              <a:ahLst/>
              <a:cxnLst>
                <a:cxn ang="T4">
                  <a:pos x="T0" y="T1"/>
                </a:cxn>
                <a:cxn ang="T5">
                  <a:pos x="T2" y="T3"/>
                </a:cxn>
              </a:cxnLst>
              <a:rect l="0" t="0" r="r" b="b"/>
              <a:pathLst>
                <a:path w="3" h="30">
                  <a:moveTo>
                    <a:pt x="0" y="30"/>
                  </a:moveTo>
                  <a:cubicBezTo>
                    <a:pt x="1" y="21"/>
                    <a:pt x="2" y="11"/>
                    <a:pt x="3" y="0"/>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4" name="Freeform 312">
              <a:extLst>
                <a:ext uri="{FF2B5EF4-FFF2-40B4-BE49-F238E27FC236}">
                  <a16:creationId xmlns:a16="http://schemas.microsoft.com/office/drawing/2014/main" id="{04C41E71-8A63-43CE-DAE6-2BCB6CBAA91E}"/>
                </a:ext>
              </a:extLst>
            </p:cNvPr>
            <p:cNvSpPr>
              <a:spLocks/>
            </p:cNvSpPr>
            <p:nvPr/>
          </p:nvSpPr>
          <p:spPr bwMode="auto">
            <a:xfrm>
              <a:off x="3991" y="2643"/>
              <a:ext cx="2" cy="73"/>
            </a:xfrm>
            <a:custGeom>
              <a:avLst/>
              <a:gdLst>
                <a:gd name="T0" fmla="*/ 2 w 2"/>
                <a:gd name="T1" fmla="*/ 0 h 61"/>
                <a:gd name="T2" fmla="*/ 0 w 2"/>
                <a:gd name="T3" fmla="*/ 87 h 61"/>
                <a:gd name="T4" fmla="*/ 0 60000 65536"/>
                <a:gd name="T5" fmla="*/ 0 60000 65536"/>
              </a:gdLst>
              <a:ahLst/>
              <a:cxnLst>
                <a:cxn ang="T4">
                  <a:pos x="T0" y="T1"/>
                </a:cxn>
                <a:cxn ang="T5">
                  <a:pos x="T2" y="T3"/>
                </a:cxn>
              </a:cxnLst>
              <a:rect l="0" t="0" r="r" b="b"/>
              <a:pathLst>
                <a:path w="2" h="61">
                  <a:moveTo>
                    <a:pt x="2" y="0"/>
                  </a:moveTo>
                  <a:cubicBezTo>
                    <a:pt x="2" y="20"/>
                    <a:pt x="1" y="40"/>
                    <a:pt x="0" y="61"/>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5" name="Freeform 313">
              <a:extLst>
                <a:ext uri="{FF2B5EF4-FFF2-40B4-BE49-F238E27FC236}">
                  <a16:creationId xmlns:a16="http://schemas.microsoft.com/office/drawing/2014/main" id="{3522E01C-2652-641B-5321-D8EF86049E1D}"/>
                </a:ext>
              </a:extLst>
            </p:cNvPr>
            <p:cNvSpPr>
              <a:spLocks/>
            </p:cNvSpPr>
            <p:nvPr/>
          </p:nvSpPr>
          <p:spPr bwMode="auto">
            <a:xfrm>
              <a:off x="3919" y="2283"/>
              <a:ext cx="37" cy="101"/>
            </a:xfrm>
            <a:custGeom>
              <a:avLst/>
              <a:gdLst>
                <a:gd name="T0" fmla="*/ 0 w 31"/>
                <a:gd name="T1" fmla="*/ 0 h 84"/>
                <a:gd name="T2" fmla="*/ 44 w 31"/>
                <a:gd name="T3" fmla="*/ 121 h 84"/>
                <a:gd name="T4" fmla="*/ 0 60000 65536"/>
                <a:gd name="T5" fmla="*/ 0 60000 65536"/>
              </a:gdLst>
              <a:ahLst/>
              <a:cxnLst>
                <a:cxn ang="T4">
                  <a:pos x="T0" y="T1"/>
                </a:cxn>
                <a:cxn ang="T5">
                  <a:pos x="T2" y="T3"/>
                </a:cxn>
              </a:cxnLst>
              <a:rect l="0" t="0" r="r" b="b"/>
              <a:pathLst>
                <a:path w="31" h="84">
                  <a:moveTo>
                    <a:pt x="0" y="0"/>
                  </a:moveTo>
                  <a:cubicBezTo>
                    <a:pt x="11" y="25"/>
                    <a:pt x="22" y="53"/>
                    <a:pt x="31" y="84"/>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6" name="Freeform 314">
              <a:extLst>
                <a:ext uri="{FF2B5EF4-FFF2-40B4-BE49-F238E27FC236}">
                  <a16:creationId xmlns:a16="http://schemas.microsoft.com/office/drawing/2014/main" id="{132BA6A9-BE88-427C-D6EF-1A05968D4686}"/>
                </a:ext>
              </a:extLst>
            </p:cNvPr>
            <p:cNvSpPr>
              <a:spLocks/>
            </p:cNvSpPr>
            <p:nvPr/>
          </p:nvSpPr>
          <p:spPr bwMode="auto">
            <a:xfrm>
              <a:off x="3853" y="1756"/>
              <a:ext cx="109" cy="80"/>
            </a:xfrm>
            <a:custGeom>
              <a:avLst/>
              <a:gdLst>
                <a:gd name="T0" fmla="*/ 131 w 91"/>
                <a:gd name="T1" fmla="*/ 73 h 67"/>
                <a:gd name="T2" fmla="*/ 78 w 91"/>
                <a:gd name="T3" fmla="*/ 1 h 67"/>
                <a:gd name="T4" fmla="*/ 0 w 91"/>
                <a:gd name="T5" fmla="*/ 96 h 67"/>
                <a:gd name="T6" fmla="*/ 0 60000 65536"/>
                <a:gd name="T7" fmla="*/ 0 60000 65536"/>
                <a:gd name="T8" fmla="*/ 0 60000 65536"/>
              </a:gdLst>
              <a:ahLst/>
              <a:cxnLst>
                <a:cxn ang="T6">
                  <a:pos x="T0" y="T1"/>
                </a:cxn>
                <a:cxn ang="T7">
                  <a:pos x="T2" y="T3"/>
                </a:cxn>
                <a:cxn ang="T8">
                  <a:pos x="T4" y="T5"/>
                </a:cxn>
              </a:cxnLst>
              <a:rect l="0" t="0" r="r" b="b"/>
              <a:pathLst>
                <a:path w="91" h="67">
                  <a:moveTo>
                    <a:pt x="91" y="51"/>
                  </a:moveTo>
                  <a:cubicBezTo>
                    <a:pt x="85" y="32"/>
                    <a:pt x="72" y="0"/>
                    <a:pt x="54" y="1"/>
                  </a:cubicBezTo>
                  <a:cubicBezTo>
                    <a:pt x="41" y="2"/>
                    <a:pt x="18" y="26"/>
                    <a:pt x="0" y="67"/>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7" name="Freeform 315">
              <a:extLst>
                <a:ext uri="{FF2B5EF4-FFF2-40B4-BE49-F238E27FC236}">
                  <a16:creationId xmlns:a16="http://schemas.microsoft.com/office/drawing/2014/main" id="{437F2B1E-5944-926C-87D4-3F6D92A0A88F}"/>
                </a:ext>
              </a:extLst>
            </p:cNvPr>
            <p:cNvSpPr>
              <a:spLocks/>
            </p:cNvSpPr>
            <p:nvPr/>
          </p:nvSpPr>
          <p:spPr bwMode="auto">
            <a:xfrm>
              <a:off x="4119" y="1698"/>
              <a:ext cx="113" cy="70"/>
            </a:xfrm>
            <a:custGeom>
              <a:avLst/>
              <a:gdLst>
                <a:gd name="T0" fmla="*/ 0 w 94"/>
                <a:gd name="T1" fmla="*/ 84 h 58"/>
                <a:gd name="T2" fmla="*/ 136 w 94"/>
                <a:gd name="T3" fmla="*/ 36 h 58"/>
                <a:gd name="T4" fmla="*/ 0 w 94"/>
                <a:gd name="T5" fmla="*/ 84 h 58"/>
                <a:gd name="T6" fmla="*/ 0 60000 65536"/>
                <a:gd name="T7" fmla="*/ 0 60000 65536"/>
                <a:gd name="T8" fmla="*/ 0 60000 65536"/>
              </a:gdLst>
              <a:ahLst/>
              <a:cxnLst>
                <a:cxn ang="T6">
                  <a:pos x="T0" y="T1"/>
                </a:cxn>
                <a:cxn ang="T7">
                  <a:pos x="T2" y="T3"/>
                </a:cxn>
                <a:cxn ang="T8">
                  <a:pos x="T4" y="T5"/>
                </a:cxn>
              </a:cxnLst>
              <a:rect l="0" t="0" r="r" b="b"/>
              <a:pathLst>
                <a:path w="94" h="58">
                  <a:moveTo>
                    <a:pt x="0" y="58"/>
                  </a:moveTo>
                  <a:cubicBezTo>
                    <a:pt x="0" y="58"/>
                    <a:pt x="27" y="0"/>
                    <a:pt x="94" y="25"/>
                  </a:cubicBezTo>
                  <a:cubicBezTo>
                    <a:pt x="94" y="25"/>
                    <a:pt x="39" y="7"/>
                    <a:pt x="0" y="5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8" name="Freeform 316">
              <a:extLst>
                <a:ext uri="{FF2B5EF4-FFF2-40B4-BE49-F238E27FC236}">
                  <a16:creationId xmlns:a16="http://schemas.microsoft.com/office/drawing/2014/main" id="{258DF467-9351-E668-A167-82F12C58A4A7}"/>
                </a:ext>
              </a:extLst>
            </p:cNvPr>
            <p:cNvSpPr>
              <a:spLocks/>
            </p:cNvSpPr>
            <p:nvPr/>
          </p:nvSpPr>
          <p:spPr bwMode="auto">
            <a:xfrm>
              <a:off x="4401" y="1969"/>
              <a:ext cx="69" cy="350"/>
            </a:xfrm>
            <a:custGeom>
              <a:avLst/>
              <a:gdLst>
                <a:gd name="T0" fmla="*/ 13 w 57"/>
                <a:gd name="T1" fmla="*/ 0 h 292"/>
                <a:gd name="T2" fmla="*/ 0 w 57"/>
                <a:gd name="T3" fmla="*/ 420 h 292"/>
                <a:gd name="T4" fmla="*/ 13 w 57"/>
                <a:gd name="T5" fmla="*/ 0 h 292"/>
                <a:gd name="T6" fmla="*/ 0 60000 65536"/>
                <a:gd name="T7" fmla="*/ 0 60000 65536"/>
                <a:gd name="T8" fmla="*/ 0 60000 65536"/>
              </a:gdLst>
              <a:ahLst/>
              <a:cxnLst>
                <a:cxn ang="T6">
                  <a:pos x="T0" y="T1"/>
                </a:cxn>
                <a:cxn ang="T7">
                  <a:pos x="T2" y="T3"/>
                </a:cxn>
                <a:cxn ang="T8">
                  <a:pos x="T4" y="T5"/>
                </a:cxn>
              </a:cxnLst>
              <a:rect l="0" t="0" r="r" b="b"/>
              <a:pathLst>
                <a:path w="57" h="292">
                  <a:moveTo>
                    <a:pt x="9" y="0"/>
                  </a:moveTo>
                  <a:cubicBezTo>
                    <a:pt x="9" y="0"/>
                    <a:pt x="57" y="86"/>
                    <a:pt x="0" y="292"/>
                  </a:cubicBezTo>
                  <a:cubicBezTo>
                    <a:pt x="0" y="292"/>
                    <a:pt x="40" y="96"/>
                    <a:pt x="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9" name="Freeform 317">
              <a:extLst>
                <a:ext uri="{FF2B5EF4-FFF2-40B4-BE49-F238E27FC236}">
                  <a16:creationId xmlns:a16="http://schemas.microsoft.com/office/drawing/2014/main" id="{7D2DD602-CF99-BB15-777E-7782F446942D}"/>
                </a:ext>
              </a:extLst>
            </p:cNvPr>
            <p:cNvSpPr>
              <a:spLocks/>
            </p:cNvSpPr>
            <p:nvPr/>
          </p:nvSpPr>
          <p:spPr bwMode="auto">
            <a:xfrm>
              <a:off x="4337" y="2748"/>
              <a:ext cx="13" cy="124"/>
            </a:xfrm>
            <a:custGeom>
              <a:avLst/>
              <a:gdLst>
                <a:gd name="T0" fmla="*/ 9 w 11"/>
                <a:gd name="T1" fmla="*/ 0 h 104"/>
                <a:gd name="T2" fmla="*/ 0 w 11"/>
                <a:gd name="T3" fmla="*/ 148 h 104"/>
                <a:gd name="T4" fmla="*/ 9 w 11"/>
                <a:gd name="T5" fmla="*/ 0 h 104"/>
                <a:gd name="T6" fmla="*/ 0 60000 65536"/>
                <a:gd name="T7" fmla="*/ 0 60000 65536"/>
                <a:gd name="T8" fmla="*/ 0 60000 65536"/>
              </a:gdLst>
              <a:ahLst/>
              <a:cxnLst>
                <a:cxn ang="T6">
                  <a:pos x="T0" y="T1"/>
                </a:cxn>
                <a:cxn ang="T7">
                  <a:pos x="T2" y="T3"/>
                </a:cxn>
                <a:cxn ang="T8">
                  <a:pos x="T4" y="T5"/>
                </a:cxn>
              </a:cxnLst>
              <a:rect l="0" t="0" r="r" b="b"/>
              <a:pathLst>
                <a:path w="11" h="104">
                  <a:moveTo>
                    <a:pt x="7" y="0"/>
                  </a:moveTo>
                  <a:cubicBezTo>
                    <a:pt x="7" y="0"/>
                    <a:pt x="11" y="62"/>
                    <a:pt x="0" y="104"/>
                  </a:cubicBezTo>
                  <a:cubicBezTo>
                    <a:pt x="0" y="104"/>
                    <a:pt x="10" y="22"/>
                    <a:pt x="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0" name="Freeform 318">
              <a:extLst>
                <a:ext uri="{FF2B5EF4-FFF2-40B4-BE49-F238E27FC236}">
                  <a16:creationId xmlns:a16="http://schemas.microsoft.com/office/drawing/2014/main" id="{DF058F51-6A3D-BB69-8291-5111DD371902}"/>
                </a:ext>
              </a:extLst>
            </p:cNvPr>
            <p:cNvSpPr>
              <a:spLocks/>
            </p:cNvSpPr>
            <p:nvPr/>
          </p:nvSpPr>
          <p:spPr bwMode="auto">
            <a:xfrm>
              <a:off x="3963" y="2784"/>
              <a:ext cx="48" cy="168"/>
            </a:xfrm>
            <a:custGeom>
              <a:avLst/>
              <a:gdLst>
                <a:gd name="T0" fmla="*/ 58 w 40"/>
                <a:gd name="T1" fmla="*/ 0 h 140"/>
                <a:gd name="T2" fmla="*/ 16 w 40"/>
                <a:gd name="T3" fmla="*/ 202 h 140"/>
                <a:gd name="T4" fmla="*/ 58 w 40"/>
                <a:gd name="T5" fmla="*/ 0 h 140"/>
                <a:gd name="T6" fmla="*/ 0 60000 65536"/>
                <a:gd name="T7" fmla="*/ 0 60000 65536"/>
                <a:gd name="T8" fmla="*/ 0 60000 65536"/>
              </a:gdLst>
              <a:ahLst/>
              <a:cxnLst>
                <a:cxn ang="T6">
                  <a:pos x="T0" y="T1"/>
                </a:cxn>
                <a:cxn ang="T7">
                  <a:pos x="T2" y="T3"/>
                </a:cxn>
                <a:cxn ang="T8">
                  <a:pos x="T4" y="T5"/>
                </a:cxn>
              </a:cxnLst>
              <a:rect l="0" t="0" r="r" b="b"/>
              <a:pathLst>
                <a:path w="40" h="140">
                  <a:moveTo>
                    <a:pt x="40" y="0"/>
                  </a:moveTo>
                  <a:cubicBezTo>
                    <a:pt x="40" y="0"/>
                    <a:pt x="0" y="58"/>
                    <a:pt x="11" y="140"/>
                  </a:cubicBezTo>
                  <a:cubicBezTo>
                    <a:pt x="11" y="140"/>
                    <a:pt x="8" y="62"/>
                    <a:pt x="4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1" name="Freeform 319">
              <a:extLst>
                <a:ext uri="{FF2B5EF4-FFF2-40B4-BE49-F238E27FC236}">
                  <a16:creationId xmlns:a16="http://schemas.microsoft.com/office/drawing/2014/main" id="{B544E3F5-E197-AB53-DD13-301A17102714}"/>
                </a:ext>
              </a:extLst>
            </p:cNvPr>
            <p:cNvSpPr>
              <a:spLocks/>
            </p:cNvSpPr>
            <p:nvPr/>
          </p:nvSpPr>
          <p:spPr bwMode="auto">
            <a:xfrm>
              <a:off x="3889" y="1709"/>
              <a:ext cx="80" cy="58"/>
            </a:xfrm>
            <a:custGeom>
              <a:avLst/>
              <a:gdLst>
                <a:gd name="T0" fmla="*/ 0 w 67"/>
                <a:gd name="T1" fmla="*/ 48 h 48"/>
                <a:gd name="T2" fmla="*/ 96 w 67"/>
                <a:gd name="T3" fmla="*/ 70 h 48"/>
                <a:gd name="T4" fmla="*/ 0 w 67"/>
                <a:gd name="T5" fmla="*/ 48 h 48"/>
                <a:gd name="T6" fmla="*/ 0 60000 65536"/>
                <a:gd name="T7" fmla="*/ 0 60000 65536"/>
                <a:gd name="T8" fmla="*/ 0 60000 65536"/>
              </a:gdLst>
              <a:ahLst/>
              <a:cxnLst>
                <a:cxn ang="T6">
                  <a:pos x="T0" y="T1"/>
                </a:cxn>
                <a:cxn ang="T7">
                  <a:pos x="T2" y="T3"/>
                </a:cxn>
                <a:cxn ang="T8">
                  <a:pos x="T4" y="T5"/>
                </a:cxn>
              </a:cxnLst>
              <a:rect l="0" t="0" r="r" b="b"/>
              <a:pathLst>
                <a:path w="67" h="48">
                  <a:moveTo>
                    <a:pt x="0" y="33"/>
                  </a:moveTo>
                  <a:cubicBezTo>
                    <a:pt x="0" y="33"/>
                    <a:pt x="34" y="0"/>
                    <a:pt x="67" y="48"/>
                  </a:cubicBezTo>
                  <a:cubicBezTo>
                    <a:pt x="67" y="48"/>
                    <a:pt x="38" y="12"/>
                    <a:pt x="0" y="33"/>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2" name="Freeform 320">
              <a:extLst>
                <a:ext uri="{FF2B5EF4-FFF2-40B4-BE49-F238E27FC236}">
                  <a16:creationId xmlns:a16="http://schemas.microsoft.com/office/drawing/2014/main" id="{11ECD55C-11B3-786D-070A-26DF15A32E89}"/>
                </a:ext>
              </a:extLst>
            </p:cNvPr>
            <p:cNvSpPr>
              <a:spLocks/>
            </p:cNvSpPr>
            <p:nvPr/>
          </p:nvSpPr>
          <p:spPr bwMode="auto">
            <a:xfrm>
              <a:off x="3908" y="2288"/>
              <a:ext cx="33" cy="89"/>
            </a:xfrm>
            <a:custGeom>
              <a:avLst/>
              <a:gdLst>
                <a:gd name="T0" fmla="*/ 0 w 27"/>
                <a:gd name="T1" fmla="*/ 0 h 74"/>
                <a:gd name="T2" fmla="*/ 40 w 27"/>
                <a:gd name="T3" fmla="*/ 107 h 74"/>
                <a:gd name="T4" fmla="*/ 0 w 27"/>
                <a:gd name="T5" fmla="*/ 0 h 74"/>
                <a:gd name="T6" fmla="*/ 0 60000 65536"/>
                <a:gd name="T7" fmla="*/ 0 60000 65536"/>
                <a:gd name="T8" fmla="*/ 0 60000 65536"/>
              </a:gdLst>
              <a:ahLst/>
              <a:cxnLst>
                <a:cxn ang="T6">
                  <a:pos x="T0" y="T1"/>
                </a:cxn>
                <a:cxn ang="T7">
                  <a:pos x="T2" y="T3"/>
                </a:cxn>
                <a:cxn ang="T8">
                  <a:pos x="T4" y="T5"/>
                </a:cxn>
              </a:cxnLst>
              <a:rect l="0" t="0" r="r" b="b"/>
              <a:pathLst>
                <a:path w="27" h="74">
                  <a:moveTo>
                    <a:pt x="0" y="0"/>
                  </a:moveTo>
                  <a:cubicBezTo>
                    <a:pt x="0" y="0"/>
                    <a:pt x="24" y="51"/>
                    <a:pt x="27" y="74"/>
                  </a:cubicBezTo>
                  <a:cubicBezTo>
                    <a:pt x="27" y="74"/>
                    <a:pt x="4" y="15"/>
                    <a:pt x="0" y="0"/>
                  </a:cubicBezTo>
                  <a:close/>
                </a:path>
              </a:pathLst>
            </a:custGeom>
            <a:solidFill>
              <a:srgbClr val="F9F6F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3" name="Freeform 321">
              <a:extLst>
                <a:ext uri="{FF2B5EF4-FFF2-40B4-BE49-F238E27FC236}">
                  <a16:creationId xmlns:a16="http://schemas.microsoft.com/office/drawing/2014/main" id="{CCC13A10-1070-2828-EEBC-7A71B7C8ECD2}"/>
                </a:ext>
              </a:extLst>
            </p:cNvPr>
            <p:cNvSpPr>
              <a:spLocks/>
            </p:cNvSpPr>
            <p:nvPr/>
          </p:nvSpPr>
          <p:spPr bwMode="auto">
            <a:xfrm>
              <a:off x="4209" y="1948"/>
              <a:ext cx="98" cy="171"/>
            </a:xfrm>
            <a:custGeom>
              <a:avLst/>
              <a:gdLst>
                <a:gd name="T0" fmla="*/ 113 w 81"/>
                <a:gd name="T1" fmla="*/ 0 h 142"/>
                <a:gd name="T2" fmla="*/ 106 w 81"/>
                <a:gd name="T3" fmla="*/ 23 h 142"/>
                <a:gd name="T4" fmla="*/ 85 w 81"/>
                <a:gd name="T5" fmla="*/ 105 h 142"/>
                <a:gd name="T6" fmla="*/ 0 w 81"/>
                <a:gd name="T7" fmla="*/ 206 h 1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1" h="142">
                  <a:moveTo>
                    <a:pt x="77" y="0"/>
                  </a:moveTo>
                  <a:cubicBezTo>
                    <a:pt x="77" y="7"/>
                    <a:pt x="76" y="12"/>
                    <a:pt x="73" y="16"/>
                  </a:cubicBezTo>
                  <a:cubicBezTo>
                    <a:pt x="61" y="33"/>
                    <a:pt x="81" y="50"/>
                    <a:pt x="58" y="72"/>
                  </a:cubicBezTo>
                  <a:cubicBezTo>
                    <a:pt x="38" y="91"/>
                    <a:pt x="9" y="116"/>
                    <a:pt x="0" y="142"/>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 name="Freeform 322">
              <a:extLst>
                <a:ext uri="{FF2B5EF4-FFF2-40B4-BE49-F238E27FC236}">
                  <a16:creationId xmlns:a16="http://schemas.microsoft.com/office/drawing/2014/main" id="{C6FC7E05-C6F0-85D6-C880-9AD0BCAF7000}"/>
                </a:ext>
              </a:extLst>
            </p:cNvPr>
            <p:cNvSpPr>
              <a:spLocks/>
            </p:cNvSpPr>
            <p:nvPr/>
          </p:nvSpPr>
          <p:spPr bwMode="auto">
            <a:xfrm>
              <a:off x="4137" y="1796"/>
              <a:ext cx="160" cy="128"/>
            </a:xfrm>
            <a:custGeom>
              <a:avLst/>
              <a:gdLst>
                <a:gd name="T0" fmla="*/ 0 w 133"/>
                <a:gd name="T1" fmla="*/ 2 h 107"/>
                <a:gd name="T2" fmla="*/ 45 w 133"/>
                <a:gd name="T3" fmla="*/ 13 h 107"/>
                <a:gd name="T4" fmla="*/ 91 w 133"/>
                <a:gd name="T5" fmla="*/ 39 h 107"/>
                <a:gd name="T6" fmla="*/ 142 w 133"/>
                <a:gd name="T7" fmla="*/ 54 h 107"/>
                <a:gd name="T8" fmla="*/ 172 w 133"/>
                <a:gd name="T9" fmla="*/ 120 h 107"/>
                <a:gd name="T10" fmla="*/ 192 w 133"/>
                <a:gd name="T11" fmla="*/ 153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3" h="107">
                  <a:moveTo>
                    <a:pt x="0" y="2"/>
                  </a:moveTo>
                  <a:cubicBezTo>
                    <a:pt x="14" y="1"/>
                    <a:pt x="24" y="0"/>
                    <a:pt x="31" y="9"/>
                  </a:cubicBezTo>
                  <a:cubicBezTo>
                    <a:pt x="42" y="23"/>
                    <a:pt x="44" y="28"/>
                    <a:pt x="63" y="28"/>
                  </a:cubicBezTo>
                  <a:cubicBezTo>
                    <a:pt x="83" y="28"/>
                    <a:pt x="93" y="11"/>
                    <a:pt x="98" y="38"/>
                  </a:cubicBezTo>
                  <a:cubicBezTo>
                    <a:pt x="104" y="65"/>
                    <a:pt x="107" y="77"/>
                    <a:pt x="119" y="84"/>
                  </a:cubicBezTo>
                  <a:cubicBezTo>
                    <a:pt x="124" y="88"/>
                    <a:pt x="130" y="96"/>
                    <a:pt x="133" y="107"/>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 name="Freeform 323">
              <a:extLst>
                <a:ext uri="{FF2B5EF4-FFF2-40B4-BE49-F238E27FC236}">
                  <a16:creationId xmlns:a16="http://schemas.microsoft.com/office/drawing/2014/main" id="{B3E70ABA-DB9F-BE5F-8EDD-84B14E19F09A}"/>
                </a:ext>
              </a:extLst>
            </p:cNvPr>
            <p:cNvSpPr>
              <a:spLocks/>
            </p:cNvSpPr>
            <p:nvPr/>
          </p:nvSpPr>
          <p:spPr bwMode="auto">
            <a:xfrm>
              <a:off x="3992" y="1781"/>
              <a:ext cx="96" cy="23"/>
            </a:xfrm>
            <a:custGeom>
              <a:avLst/>
              <a:gdLst>
                <a:gd name="T0" fmla="*/ 0 w 80"/>
                <a:gd name="T1" fmla="*/ 18 h 19"/>
                <a:gd name="T2" fmla="*/ 23 w 80"/>
                <a:gd name="T3" fmla="*/ 19 h 19"/>
                <a:gd name="T4" fmla="*/ 88 w 80"/>
                <a:gd name="T5" fmla="*/ 12 h 19"/>
                <a:gd name="T6" fmla="*/ 115 w 80"/>
                <a:gd name="T7" fmla="*/ 23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 h="19">
                  <a:moveTo>
                    <a:pt x="0" y="12"/>
                  </a:moveTo>
                  <a:cubicBezTo>
                    <a:pt x="3" y="11"/>
                    <a:pt x="8" y="11"/>
                    <a:pt x="16" y="13"/>
                  </a:cubicBezTo>
                  <a:cubicBezTo>
                    <a:pt x="39" y="19"/>
                    <a:pt x="39" y="0"/>
                    <a:pt x="61" y="8"/>
                  </a:cubicBezTo>
                  <a:cubicBezTo>
                    <a:pt x="72" y="12"/>
                    <a:pt x="76" y="15"/>
                    <a:pt x="80" y="16"/>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 name="Freeform 324">
              <a:extLst>
                <a:ext uri="{FF2B5EF4-FFF2-40B4-BE49-F238E27FC236}">
                  <a16:creationId xmlns:a16="http://schemas.microsoft.com/office/drawing/2014/main" id="{437FF9ED-2336-7F6D-7B3B-39D4936F4BE5}"/>
                </a:ext>
              </a:extLst>
            </p:cNvPr>
            <p:cNvSpPr>
              <a:spLocks/>
            </p:cNvSpPr>
            <p:nvPr/>
          </p:nvSpPr>
          <p:spPr bwMode="auto">
            <a:xfrm>
              <a:off x="3917" y="1804"/>
              <a:ext cx="40" cy="19"/>
            </a:xfrm>
            <a:custGeom>
              <a:avLst/>
              <a:gdLst>
                <a:gd name="T0" fmla="*/ 0 w 34"/>
                <a:gd name="T1" fmla="*/ 23 h 16"/>
                <a:gd name="T2" fmla="*/ 47 w 34"/>
                <a:gd name="T3" fmla="*/ 0 h 16"/>
                <a:gd name="T4" fmla="*/ 0 60000 65536"/>
                <a:gd name="T5" fmla="*/ 0 60000 65536"/>
              </a:gdLst>
              <a:ahLst/>
              <a:cxnLst>
                <a:cxn ang="T4">
                  <a:pos x="T0" y="T1"/>
                </a:cxn>
                <a:cxn ang="T5">
                  <a:pos x="T2" y="T3"/>
                </a:cxn>
              </a:cxnLst>
              <a:rect l="0" t="0" r="r" b="b"/>
              <a:pathLst>
                <a:path w="34" h="16">
                  <a:moveTo>
                    <a:pt x="0" y="16"/>
                  </a:moveTo>
                  <a:cubicBezTo>
                    <a:pt x="9" y="10"/>
                    <a:pt x="23" y="2"/>
                    <a:pt x="34" y="0"/>
                  </a:cubicBezTo>
                </a:path>
              </a:pathLst>
            </a:custGeom>
            <a:noFill/>
            <a:ln w="3175" cap="rnd">
              <a:solidFill>
                <a:srgbClr val="494E4E"/>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 name="Freeform 325">
              <a:extLst>
                <a:ext uri="{FF2B5EF4-FFF2-40B4-BE49-F238E27FC236}">
                  <a16:creationId xmlns:a16="http://schemas.microsoft.com/office/drawing/2014/main" id="{00876F5F-E27F-A39D-51A2-7C3F1F732ED0}"/>
                </a:ext>
              </a:extLst>
            </p:cNvPr>
            <p:cNvSpPr>
              <a:spLocks/>
            </p:cNvSpPr>
            <p:nvPr/>
          </p:nvSpPr>
          <p:spPr bwMode="auto">
            <a:xfrm>
              <a:off x="4227" y="1824"/>
              <a:ext cx="26" cy="28"/>
            </a:xfrm>
            <a:custGeom>
              <a:avLst/>
              <a:gdLst>
                <a:gd name="T0" fmla="*/ 0 w 21"/>
                <a:gd name="T1" fmla="*/ 7 h 23"/>
                <a:gd name="T2" fmla="*/ 24 w 21"/>
                <a:gd name="T3" fmla="*/ 1 h 23"/>
                <a:gd name="T4" fmla="*/ 30 w 21"/>
                <a:gd name="T5" fmla="*/ 34 h 23"/>
                <a:gd name="T6" fmla="*/ 25 w 21"/>
                <a:gd name="T7" fmla="*/ 16 h 23"/>
                <a:gd name="T8" fmla="*/ 20 w 21"/>
                <a:gd name="T9" fmla="*/ 6 h 23"/>
                <a:gd name="T10" fmla="*/ 2 w 21"/>
                <a:gd name="T11" fmla="*/ 9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23">
                  <a:moveTo>
                    <a:pt x="0" y="5"/>
                  </a:moveTo>
                  <a:cubicBezTo>
                    <a:pt x="4" y="6"/>
                    <a:pt x="10" y="0"/>
                    <a:pt x="15" y="1"/>
                  </a:cubicBezTo>
                  <a:cubicBezTo>
                    <a:pt x="21" y="3"/>
                    <a:pt x="19" y="18"/>
                    <a:pt x="19" y="23"/>
                  </a:cubicBezTo>
                  <a:cubicBezTo>
                    <a:pt x="19" y="19"/>
                    <a:pt x="18" y="15"/>
                    <a:pt x="16" y="11"/>
                  </a:cubicBezTo>
                  <a:cubicBezTo>
                    <a:pt x="15" y="9"/>
                    <a:pt x="15" y="5"/>
                    <a:pt x="13" y="4"/>
                  </a:cubicBezTo>
                  <a:cubicBezTo>
                    <a:pt x="10" y="3"/>
                    <a:pt x="5" y="5"/>
                    <a:pt x="2" y="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8" name="Freeform 326">
              <a:extLst>
                <a:ext uri="{FF2B5EF4-FFF2-40B4-BE49-F238E27FC236}">
                  <a16:creationId xmlns:a16="http://schemas.microsoft.com/office/drawing/2014/main" id="{192A9391-7EC9-575A-1B08-5326CCB3FB82}"/>
                </a:ext>
              </a:extLst>
            </p:cNvPr>
            <p:cNvSpPr>
              <a:spLocks/>
            </p:cNvSpPr>
            <p:nvPr/>
          </p:nvSpPr>
          <p:spPr bwMode="auto">
            <a:xfrm>
              <a:off x="4279" y="1900"/>
              <a:ext cx="11" cy="16"/>
            </a:xfrm>
            <a:custGeom>
              <a:avLst/>
              <a:gdLst>
                <a:gd name="T0" fmla="*/ 0 w 9"/>
                <a:gd name="T1" fmla="*/ 0 h 13"/>
                <a:gd name="T2" fmla="*/ 13 w 9"/>
                <a:gd name="T3" fmla="*/ 20 h 13"/>
                <a:gd name="T4" fmla="*/ 0 w 9"/>
                <a:gd name="T5" fmla="*/ 1 h 13"/>
                <a:gd name="T6" fmla="*/ 0 60000 65536"/>
                <a:gd name="T7" fmla="*/ 0 60000 65536"/>
                <a:gd name="T8" fmla="*/ 0 60000 65536"/>
              </a:gdLst>
              <a:ahLst/>
              <a:cxnLst>
                <a:cxn ang="T6">
                  <a:pos x="T0" y="T1"/>
                </a:cxn>
                <a:cxn ang="T7">
                  <a:pos x="T2" y="T3"/>
                </a:cxn>
                <a:cxn ang="T8">
                  <a:pos x="T4" y="T5"/>
                </a:cxn>
              </a:cxnLst>
              <a:rect l="0" t="0" r="r" b="b"/>
              <a:pathLst>
                <a:path w="9" h="13">
                  <a:moveTo>
                    <a:pt x="0" y="0"/>
                  </a:moveTo>
                  <a:cubicBezTo>
                    <a:pt x="4" y="3"/>
                    <a:pt x="8" y="7"/>
                    <a:pt x="9" y="13"/>
                  </a:cubicBezTo>
                  <a:cubicBezTo>
                    <a:pt x="7" y="8"/>
                    <a:pt x="2" y="5"/>
                    <a:pt x="0"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9" name="Freeform 327">
              <a:extLst>
                <a:ext uri="{FF2B5EF4-FFF2-40B4-BE49-F238E27FC236}">
                  <a16:creationId xmlns:a16="http://schemas.microsoft.com/office/drawing/2014/main" id="{EB22FCE3-03A7-3017-688C-2EB5CE0E258B}"/>
                </a:ext>
              </a:extLst>
            </p:cNvPr>
            <p:cNvSpPr>
              <a:spLocks/>
            </p:cNvSpPr>
            <p:nvPr/>
          </p:nvSpPr>
          <p:spPr bwMode="auto">
            <a:xfrm>
              <a:off x="4152" y="1799"/>
              <a:ext cx="21" cy="13"/>
            </a:xfrm>
            <a:custGeom>
              <a:avLst/>
              <a:gdLst>
                <a:gd name="T0" fmla="*/ 0 w 18"/>
                <a:gd name="T1" fmla="*/ 1 h 11"/>
                <a:gd name="T2" fmla="*/ 14 w 18"/>
                <a:gd name="T3" fmla="*/ 2 h 11"/>
                <a:gd name="T4" fmla="*/ 25 w 18"/>
                <a:gd name="T5" fmla="*/ 15 h 11"/>
                <a:gd name="T6" fmla="*/ 13 w 18"/>
                <a:gd name="T7" fmla="*/ 5 h 11"/>
                <a:gd name="T8" fmla="*/ 0 w 18"/>
                <a:gd name="T9" fmla="*/ 1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1">
                  <a:moveTo>
                    <a:pt x="0" y="1"/>
                  </a:moveTo>
                  <a:cubicBezTo>
                    <a:pt x="4" y="1"/>
                    <a:pt x="6" y="0"/>
                    <a:pt x="10" y="2"/>
                  </a:cubicBezTo>
                  <a:cubicBezTo>
                    <a:pt x="14" y="3"/>
                    <a:pt x="16" y="7"/>
                    <a:pt x="18" y="11"/>
                  </a:cubicBezTo>
                  <a:cubicBezTo>
                    <a:pt x="16" y="7"/>
                    <a:pt x="12" y="5"/>
                    <a:pt x="9" y="3"/>
                  </a:cubicBezTo>
                  <a:cubicBezTo>
                    <a:pt x="6" y="2"/>
                    <a:pt x="3" y="2"/>
                    <a:pt x="0"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0" name="Freeform 328">
              <a:extLst>
                <a:ext uri="{FF2B5EF4-FFF2-40B4-BE49-F238E27FC236}">
                  <a16:creationId xmlns:a16="http://schemas.microsoft.com/office/drawing/2014/main" id="{DAE16AAB-91B1-044B-BA7F-0812888A96AC}"/>
                </a:ext>
              </a:extLst>
            </p:cNvPr>
            <p:cNvSpPr>
              <a:spLocks/>
            </p:cNvSpPr>
            <p:nvPr/>
          </p:nvSpPr>
          <p:spPr bwMode="auto">
            <a:xfrm>
              <a:off x="4043" y="1792"/>
              <a:ext cx="22" cy="4"/>
            </a:xfrm>
            <a:custGeom>
              <a:avLst/>
              <a:gdLst>
                <a:gd name="T0" fmla="*/ 0 w 19"/>
                <a:gd name="T1" fmla="*/ 4 h 3"/>
                <a:gd name="T2" fmla="*/ 12 w 19"/>
                <a:gd name="T3" fmla="*/ 0 h 3"/>
                <a:gd name="T4" fmla="*/ 25 w 19"/>
                <a:gd name="T5" fmla="*/ 5 h 3"/>
                <a:gd name="T6" fmla="*/ 2 w 19"/>
                <a:gd name="T7" fmla="*/ 4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3">
                  <a:moveTo>
                    <a:pt x="0" y="2"/>
                  </a:moveTo>
                  <a:cubicBezTo>
                    <a:pt x="3" y="3"/>
                    <a:pt x="7" y="1"/>
                    <a:pt x="9" y="0"/>
                  </a:cubicBezTo>
                  <a:cubicBezTo>
                    <a:pt x="12" y="0"/>
                    <a:pt x="16" y="1"/>
                    <a:pt x="19" y="3"/>
                  </a:cubicBezTo>
                  <a:cubicBezTo>
                    <a:pt x="13" y="1"/>
                    <a:pt x="8" y="1"/>
                    <a:pt x="2"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1" name="Freeform 329">
              <a:extLst>
                <a:ext uri="{FF2B5EF4-FFF2-40B4-BE49-F238E27FC236}">
                  <a16:creationId xmlns:a16="http://schemas.microsoft.com/office/drawing/2014/main" id="{EF02A695-F7A1-69B3-4EF7-D08A668685DF}"/>
                </a:ext>
              </a:extLst>
            </p:cNvPr>
            <p:cNvSpPr>
              <a:spLocks/>
            </p:cNvSpPr>
            <p:nvPr/>
          </p:nvSpPr>
          <p:spPr bwMode="auto">
            <a:xfrm>
              <a:off x="3939" y="1808"/>
              <a:ext cx="16" cy="6"/>
            </a:xfrm>
            <a:custGeom>
              <a:avLst/>
              <a:gdLst>
                <a:gd name="T0" fmla="*/ 20 w 13"/>
                <a:gd name="T1" fmla="*/ 0 h 5"/>
                <a:gd name="T2" fmla="*/ 0 w 13"/>
                <a:gd name="T3" fmla="*/ 7 h 5"/>
                <a:gd name="T4" fmla="*/ 18 w 13"/>
                <a:gd name="T5" fmla="*/ 1 h 5"/>
                <a:gd name="T6" fmla="*/ 0 60000 65536"/>
                <a:gd name="T7" fmla="*/ 0 60000 65536"/>
                <a:gd name="T8" fmla="*/ 0 60000 65536"/>
              </a:gdLst>
              <a:ahLst/>
              <a:cxnLst>
                <a:cxn ang="T6">
                  <a:pos x="T0" y="T1"/>
                </a:cxn>
                <a:cxn ang="T7">
                  <a:pos x="T2" y="T3"/>
                </a:cxn>
                <a:cxn ang="T8">
                  <a:pos x="T4" y="T5"/>
                </a:cxn>
              </a:cxnLst>
              <a:rect l="0" t="0" r="r" b="b"/>
              <a:pathLst>
                <a:path w="13" h="5">
                  <a:moveTo>
                    <a:pt x="13" y="0"/>
                  </a:moveTo>
                  <a:cubicBezTo>
                    <a:pt x="8" y="0"/>
                    <a:pt x="4" y="3"/>
                    <a:pt x="0" y="5"/>
                  </a:cubicBezTo>
                  <a:cubicBezTo>
                    <a:pt x="4" y="3"/>
                    <a:pt x="9" y="3"/>
                    <a:pt x="12" y="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 name="Freeform 330">
              <a:extLst>
                <a:ext uri="{FF2B5EF4-FFF2-40B4-BE49-F238E27FC236}">
                  <a16:creationId xmlns:a16="http://schemas.microsoft.com/office/drawing/2014/main" id="{A32C6A04-9451-D1F0-A66A-BB9A1212A067}"/>
                </a:ext>
              </a:extLst>
            </p:cNvPr>
            <p:cNvSpPr>
              <a:spLocks/>
            </p:cNvSpPr>
            <p:nvPr/>
          </p:nvSpPr>
          <p:spPr bwMode="auto">
            <a:xfrm>
              <a:off x="4898" y="1317"/>
              <a:ext cx="227" cy="1522"/>
            </a:xfrm>
            <a:custGeom>
              <a:avLst/>
              <a:gdLst>
                <a:gd name="T0" fmla="*/ 79 w 189"/>
                <a:gd name="T1" fmla="*/ 0 h 1268"/>
                <a:gd name="T2" fmla="*/ 59 w 189"/>
                <a:gd name="T3" fmla="*/ 282 h 1268"/>
                <a:gd name="T4" fmla="*/ 232 w 189"/>
                <a:gd name="T5" fmla="*/ 762 h 1268"/>
                <a:gd name="T6" fmla="*/ 273 w 189"/>
                <a:gd name="T7" fmla="*/ 1827 h 1268"/>
                <a:gd name="T8" fmla="*/ 169 w 189"/>
                <a:gd name="T9" fmla="*/ 683 h 1268"/>
                <a:gd name="T10" fmla="*/ 19 w 189"/>
                <a:gd name="T11" fmla="*/ 238 h 1268"/>
                <a:gd name="T12" fmla="*/ 79 w 189"/>
                <a:gd name="T13" fmla="*/ 0 h 126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9" h="1268">
                  <a:moveTo>
                    <a:pt x="55" y="0"/>
                  </a:moveTo>
                  <a:cubicBezTo>
                    <a:pt x="55" y="0"/>
                    <a:pt x="51" y="138"/>
                    <a:pt x="41" y="196"/>
                  </a:cubicBezTo>
                  <a:cubicBezTo>
                    <a:pt x="31" y="254"/>
                    <a:pt x="147" y="368"/>
                    <a:pt x="161" y="529"/>
                  </a:cubicBezTo>
                  <a:cubicBezTo>
                    <a:pt x="175" y="691"/>
                    <a:pt x="189" y="1268"/>
                    <a:pt x="189" y="1268"/>
                  </a:cubicBezTo>
                  <a:cubicBezTo>
                    <a:pt x="189" y="1268"/>
                    <a:pt x="158" y="578"/>
                    <a:pt x="117" y="474"/>
                  </a:cubicBezTo>
                  <a:cubicBezTo>
                    <a:pt x="75" y="371"/>
                    <a:pt x="0" y="241"/>
                    <a:pt x="13" y="165"/>
                  </a:cubicBezTo>
                  <a:cubicBezTo>
                    <a:pt x="27" y="89"/>
                    <a:pt x="55" y="0"/>
                    <a:pt x="55" y="0"/>
                  </a:cubicBez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3" name="Freeform 331">
              <a:extLst>
                <a:ext uri="{FF2B5EF4-FFF2-40B4-BE49-F238E27FC236}">
                  <a16:creationId xmlns:a16="http://schemas.microsoft.com/office/drawing/2014/main" id="{652969AE-AC4F-60BD-0DA3-768A77A1B121}"/>
                </a:ext>
              </a:extLst>
            </p:cNvPr>
            <p:cNvSpPr>
              <a:spLocks/>
            </p:cNvSpPr>
            <p:nvPr/>
          </p:nvSpPr>
          <p:spPr bwMode="auto">
            <a:xfrm>
              <a:off x="3890" y="3145"/>
              <a:ext cx="159" cy="40"/>
            </a:xfrm>
            <a:custGeom>
              <a:avLst/>
              <a:gdLst>
                <a:gd name="T0" fmla="*/ 1 w 132"/>
                <a:gd name="T1" fmla="*/ 42 h 33"/>
                <a:gd name="T2" fmla="*/ 28 w 132"/>
                <a:gd name="T3" fmla="*/ 48 h 33"/>
                <a:gd name="T4" fmla="*/ 52 w 132"/>
                <a:gd name="T5" fmla="*/ 47 h 33"/>
                <a:gd name="T6" fmla="*/ 100 w 132"/>
                <a:gd name="T7" fmla="*/ 30 h 33"/>
                <a:gd name="T8" fmla="*/ 148 w 132"/>
                <a:gd name="T9" fmla="*/ 18 h 33"/>
                <a:gd name="T10" fmla="*/ 192 w 132"/>
                <a:gd name="T11" fmla="*/ 33 h 33"/>
                <a:gd name="T12" fmla="*/ 147 w 132"/>
                <a:gd name="T13" fmla="*/ 1 h 33"/>
                <a:gd name="T14" fmla="*/ 90 w 132"/>
                <a:gd name="T15" fmla="*/ 13 h 33"/>
                <a:gd name="T16" fmla="*/ 8 w 132"/>
                <a:gd name="T17" fmla="*/ 8 h 33"/>
                <a:gd name="T18" fmla="*/ 5 w 132"/>
                <a:gd name="T19" fmla="*/ 27 h 33"/>
                <a:gd name="T20" fmla="*/ 0 w 132"/>
                <a:gd name="T21" fmla="*/ 42 h 3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2" h="33">
                  <a:moveTo>
                    <a:pt x="1" y="29"/>
                  </a:moveTo>
                  <a:cubicBezTo>
                    <a:pt x="3" y="31"/>
                    <a:pt x="14" y="32"/>
                    <a:pt x="19" y="33"/>
                  </a:cubicBezTo>
                  <a:cubicBezTo>
                    <a:pt x="24" y="33"/>
                    <a:pt x="30" y="33"/>
                    <a:pt x="36" y="32"/>
                  </a:cubicBezTo>
                  <a:cubicBezTo>
                    <a:pt x="47" y="31"/>
                    <a:pt x="58" y="26"/>
                    <a:pt x="69" y="21"/>
                  </a:cubicBezTo>
                  <a:cubicBezTo>
                    <a:pt x="80" y="16"/>
                    <a:pt x="90" y="12"/>
                    <a:pt x="102" y="12"/>
                  </a:cubicBezTo>
                  <a:cubicBezTo>
                    <a:pt x="115" y="11"/>
                    <a:pt x="122" y="15"/>
                    <a:pt x="132" y="22"/>
                  </a:cubicBezTo>
                  <a:cubicBezTo>
                    <a:pt x="127" y="11"/>
                    <a:pt x="112" y="2"/>
                    <a:pt x="101" y="1"/>
                  </a:cubicBezTo>
                  <a:cubicBezTo>
                    <a:pt x="87" y="0"/>
                    <a:pt x="75" y="5"/>
                    <a:pt x="62" y="9"/>
                  </a:cubicBezTo>
                  <a:cubicBezTo>
                    <a:pt x="47" y="14"/>
                    <a:pt x="19" y="20"/>
                    <a:pt x="6" y="6"/>
                  </a:cubicBezTo>
                  <a:cubicBezTo>
                    <a:pt x="4" y="10"/>
                    <a:pt x="4" y="15"/>
                    <a:pt x="3" y="18"/>
                  </a:cubicBezTo>
                  <a:cubicBezTo>
                    <a:pt x="2" y="22"/>
                    <a:pt x="1" y="26"/>
                    <a:pt x="0" y="2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4" name="Freeform 332">
              <a:extLst>
                <a:ext uri="{FF2B5EF4-FFF2-40B4-BE49-F238E27FC236}">
                  <a16:creationId xmlns:a16="http://schemas.microsoft.com/office/drawing/2014/main" id="{EDF081C5-6E27-824A-9BB2-BC00593F7B97}"/>
                </a:ext>
              </a:extLst>
            </p:cNvPr>
            <p:cNvSpPr>
              <a:spLocks/>
            </p:cNvSpPr>
            <p:nvPr/>
          </p:nvSpPr>
          <p:spPr bwMode="auto">
            <a:xfrm>
              <a:off x="4071" y="3163"/>
              <a:ext cx="22" cy="178"/>
            </a:xfrm>
            <a:custGeom>
              <a:avLst/>
              <a:gdLst>
                <a:gd name="T0" fmla="*/ 2 w 18"/>
                <a:gd name="T1" fmla="*/ 0 h 148"/>
                <a:gd name="T2" fmla="*/ 27 w 18"/>
                <a:gd name="T3" fmla="*/ 214 h 148"/>
                <a:gd name="T4" fmla="*/ 16 w 18"/>
                <a:gd name="T5" fmla="*/ 90 h 148"/>
                <a:gd name="T6" fmla="*/ 13 w 18"/>
                <a:gd name="T7" fmla="*/ 10 h 148"/>
                <a:gd name="T8" fmla="*/ 0 w 18"/>
                <a:gd name="T9" fmla="*/ 5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48">
                  <a:moveTo>
                    <a:pt x="2" y="0"/>
                  </a:moveTo>
                  <a:cubicBezTo>
                    <a:pt x="0" y="47"/>
                    <a:pt x="8" y="102"/>
                    <a:pt x="18" y="148"/>
                  </a:cubicBezTo>
                  <a:cubicBezTo>
                    <a:pt x="6" y="125"/>
                    <a:pt x="12" y="87"/>
                    <a:pt x="11" y="62"/>
                  </a:cubicBezTo>
                  <a:cubicBezTo>
                    <a:pt x="10" y="44"/>
                    <a:pt x="14" y="24"/>
                    <a:pt x="9" y="7"/>
                  </a:cubicBezTo>
                  <a:cubicBezTo>
                    <a:pt x="5" y="8"/>
                    <a:pt x="3" y="5"/>
                    <a:pt x="0" y="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 name="Freeform 333">
              <a:extLst>
                <a:ext uri="{FF2B5EF4-FFF2-40B4-BE49-F238E27FC236}">
                  <a16:creationId xmlns:a16="http://schemas.microsoft.com/office/drawing/2014/main" id="{1F8F8AA3-AE3E-44F1-0D28-8DDDCF60B8DB}"/>
                </a:ext>
              </a:extLst>
            </p:cNvPr>
            <p:cNvSpPr>
              <a:spLocks/>
            </p:cNvSpPr>
            <p:nvPr/>
          </p:nvSpPr>
          <p:spPr bwMode="auto">
            <a:xfrm>
              <a:off x="3462" y="2282"/>
              <a:ext cx="167" cy="367"/>
            </a:xfrm>
            <a:custGeom>
              <a:avLst/>
              <a:gdLst>
                <a:gd name="T0" fmla="*/ 2 w 139"/>
                <a:gd name="T1" fmla="*/ 0 h 306"/>
                <a:gd name="T2" fmla="*/ 77 w 139"/>
                <a:gd name="T3" fmla="*/ 95 h 306"/>
                <a:gd name="T4" fmla="*/ 156 w 139"/>
                <a:gd name="T5" fmla="*/ 193 h 306"/>
                <a:gd name="T6" fmla="*/ 133 w 139"/>
                <a:gd name="T7" fmla="*/ 440 h 306"/>
                <a:gd name="T8" fmla="*/ 142 w 139"/>
                <a:gd name="T9" fmla="*/ 309 h 306"/>
                <a:gd name="T10" fmla="*/ 95 w 139"/>
                <a:gd name="T11" fmla="*/ 187 h 306"/>
                <a:gd name="T12" fmla="*/ 0 w 139"/>
                <a:gd name="T13" fmla="*/ 6 h 3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9" h="306">
                  <a:moveTo>
                    <a:pt x="2" y="0"/>
                  </a:moveTo>
                  <a:cubicBezTo>
                    <a:pt x="5" y="28"/>
                    <a:pt x="35" y="47"/>
                    <a:pt x="53" y="66"/>
                  </a:cubicBezTo>
                  <a:cubicBezTo>
                    <a:pt x="70" y="85"/>
                    <a:pt x="96" y="111"/>
                    <a:pt x="108" y="134"/>
                  </a:cubicBezTo>
                  <a:cubicBezTo>
                    <a:pt x="139" y="192"/>
                    <a:pt x="117" y="252"/>
                    <a:pt x="92" y="306"/>
                  </a:cubicBezTo>
                  <a:cubicBezTo>
                    <a:pt x="87" y="277"/>
                    <a:pt x="101" y="246"/>
                    <a:pt x="98" y="215"/>
                  </a:cubicBezTo>
                  <a:cubicBezTo>
                    <a:pt x="95" y="185"/>
                    <a:pt x="81" y="155"/>
                    <a:pt x="66" y="130"/>
                  </a:cubicBezTo>
                  <a:cubicBezTo>
                    <a:pt x="41" y="87"/>
                    <a:pt x="7" y="54"/>
                    <a:pt x="0" y="4"/>
                  </a:cubicBezTo>
                </a:path>
              </a:pathLst>
            </a:custGeom>
            <a:solidFill>
              <a:srgbClr val="EEE1D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6" name="Freeform 334">
              <a:extLst>
                <a:ext uri="{FF2B5EF4-FFF2-40B4-BE49-F238E27FC236}">
                  <a16:creationId xmlns:a16="http://schemas.microsoft.com/office/drawing/2014/main" id="{E498F85F-624D-6B37-552B-02D758161851}"/>
                </a:ext>
              </a:extLst>
            </p:cNvPr>
            <p:cNvSpPr>
              <a:spLocks/>
            </p:cNvSpPr>
            <p:nvPr/>
          </p:nvSpPr>
          <p:spPr bwMode="auto">
            <a:xfrm>
              <a:off x="3612" y="2419"/>
              <a:ext cx="49" cy="164"/>
            </a:xfrm>
            <a:custGeom>
              <a:avLst/>
              <a:gdLst>
                <a:gd name="T0" fmla="*/ 0 w 41"/>
                <a:gd name="T1" fmla="*/ 0 h 137"/>
                <a:gd name="T2" fmla="*/ 35 w 41"/>
                <a:gd name="T3" fmla="*/ 95 h 137"/>
                <a:gd name="T4" fmla="*/ 16 w 41"/>
                <a:gd name="T5" fmla="*/ 196 h 137"/>
                <a:gd name="T6" fmla="*/ 45 w 41"/>
                <a:gd name="T7" fmla="*/ 74 h 137"/>
                <a:gd name="T8" fmla="*/ 5 w 41"/>
                <a:gd name="T9" fmla="*/ 2 h 1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 h="137">
                  <a:moveTo>
                    <a:pt x="0" y="0"/>
                  </a:moveTo>
                  <a:cubicBezTo>
                    <a:pt x="13" y="20"/>
                    <a:pt x="23" y="41"/>
                    <a:pt x="24" y="66"/>
                  </a:cubicBezTo>
                  <a:cubicBezTo>
                    <a:pt x="26" y="94"/>
                    <a:pt x="21" y="111"/>
                    <a:pt x="11" y="137"/>
                  </a:cubicBezTo>
                  <a:cubicBezTo>
                    <a:pt x="36" y="118"/>
                    <a:pt x="41" y="80"/>
                    <a:pt x="32" y="52"/>
                  </a:cubicBezTo>
                  <a:cubicBezTo>
                    <a:pt x="27" y="33"/>
                    <a:pt x="15" y="16"/>
                    <a:pt x="3" y="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7" name="Freeform 335">
              <a:extLst>
                <a:ext uri="{FF2B5EF4-FFF2-40B4-BE49-F238E27FC236}">
                  <a16:creationId xmlns:a16="http://schemas.microsoft.com/office/drawing/2014/main" id="{AFDA6931-499D-EDFF-848A-8522D5848AEC}"/>
                </a:ext>
              </a:extLst>
            </p:cNvPr>
            <p:cNvSpPr>
              <a:spLocks/>
            </p:cNvSpPr>
            <p:nvPr/>
          </p:nvSpPr>
          <p:spPr bwMode="auto">
            <a:xfrm>
              <a:off x="3586" y="1348"/>
              <a:ext cx="55" cy="86"/>
            </a:xfrm>
            <a:custGeom>
              <a:avLst/>
              <a:gdLst>
                <a:gd name="T0" fmla="*/ 66 w 46"/>
                <a:gd name="T1" fmla="*/ 26 h 72"/>
                <a:gd name="T2" fmla="*/ 26 w 46"/>
                <a:gd name="T3" fmla="*/ 45 h 72"/>
                <a:gd name="T4" fmla="*/ 10 w 46"/>
                <a:gd name="T5" fmla="*/ 103 h 72"/>
                <a:gd name="T6" fmla="*/ 65 w 46"/>
                <a:gd name="T7" fmla="*/ 24 h 7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 h="72">
                  <a:moveTo>
                    <a:pt x="46" y="18"/>
                  </a:moveTo>
                  <a:cubicBezTo>
                    <a:pt x="34" y="18"/>
                    <a:pt x="24" y="22"/>
                    <a:pt x="18" y="32"/>
                  </a:cubicBezTo>
                  <a:cubicBezTo>
                    <a:pt x="9" y="45"/>
                    <a:pt x="12" y="58"/>
                    <a:pt x="7" y="72"/>
                  </a:cubicBezTo>
                  <a:cubicBezTo>
                    <a:pt x="0" y="48"/>
                    <a:pt x="14" y="0"/>
                    <a:pt x="45" y="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8" name="Freeform 336">
              <a:extLst>
                <a:ext uri="{FF2B5EF4-FFF2-40B4-BE49-F238E27FC236}">
                  <a16:creationId xmlns:a16="http://schemas.microsoft.com/office/drawing/2014/main" id="{43CE760C-CFBD-C768-B348-4812FA30BDAD}"/>
                </a:ext>
              </a:extLst>
            </p:cNvPr>
            <p:cNvSpPr>
              <a:spLocks/>
            </p:cNvSpPr>
            <p:nvPr/>
          </p:nvSpPr>
          <p:spPr bwMode="auto">
            <a:xfrm>
              <a:off x="4057" y="3190"/>
              <a:ext cx="71" cy="493"/>
            </a:xfrm>
            <a:custGeom>
              <a:avLst/>
              <a:gdLst>
                <a:gd name="T0" fmla="*/ 0 w 86"/>
                <a:gd name="T1" fmla="*/ 0 h 708"/>
                <a:gd name="T2" fmla="*/ 49 w 86"/>
                <a:gd name="T3" fmla="*/ 426 h 708"/>
                <a:gd name="T4" fmla="*/ 123 w 86"/>
                <a:gd name="T5" fmla="*/ 1020 h 708"/>
                <a:gd name="T6" fmla="*/ 0 60000 65536"/>
                <a:gd name="T7" fmla="*/ 0 60000 65536"/>
                <a:gd name="T8" fmla="*/ 0 60000 65536"/>
              </a:gdLst>
              <a:ahLst/>
              <a:cxnLst>
                <a:cxn ang="T6">
                  <a:pos x="T0" y="T1"/>
                </a:cxn>
                <a:cxn ang="T7">
                  <a:pos x="T2" y="T3"/>
                </a:cxn>
                <a:cxn ang="T8">
                  <a:pos x="T4" y="T5"/>
                </a:cxn>
              </a:cxnLst>
              <a:rect l="0" t="0" r="r" b="b"/>
              <a:pathLst>
                <a:path w="86" h="708">
                  <a:moveTo>
                    <a:pt x="0" y="0"/>
                  </a:moveTo>
                  <a:cubicBezTo>
                    <a:pt x="0" y="0"/>
                    <a:pt x="34" y="264"/>
                    <a:pt x="34" y="296"/>
                  </a:cubicBezTo>
                  <a:cubicBezTo>
                    <a:pt x="34" y="328"/>
                    <a:pt x="74" y="692"/>
                    <a:pt x="86" y="708"/>
                  </a:cubicBezTo>
                </a:path>
              </a:pathLst>
            </a:custGeom>
            <a:noFill/>
            <a:ln w="7938" cap="rnd">
              <a:solidFill>
                <a:srgbClr val="494E4E"/>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 name="Freeform 337">
              <a:extLst>
                <a:ext uri="{FF2B5EF4-FFF2-40B4-BE49-F238E27FC236}">
                  <a16:creationId xmlns:a16="http://schemas.microsoft.com/office/drawing/2014/main" id="{6E6EAE3E-7981-B442-E198-C041CEE51C11}"/>
                </a:ext>
              </a:extLst>
            </p:cNvPr>
            <p:cNvSpPr>
              <a:spLocks/>
            </p:cNvSpPr>
            <p:nvPr/>
          </p:nvSpPr>
          <p:spPr bwMode="auto">
            <a:xfrm>
              <a:off x="4095" y="3637"/>
              <a:ext cx="57" cy="30"/>
            </a:xfrm>
            <a:custGeom>
              <a:avLst/>
              <a:gdLst>
                <a:gd name="T0" fmla="*/ 13 w 47"/>
                <a:gd name="T1" fmla="*/ 26 h 25"/>
                <a:gd name="T2" fmla="*/ 8 w 47"/>
                <a:gd name="T3" fmla="*/ 28 h 25"/>
                <a:gd name="T4" fmla="*/ 68 w 47"/>
                <a:gd name="T5" fmla="*/ 19 h 25"/>
                <a:gd name="T6" fmla="*/ 0 w 47"/>
                <a:gd name="T7" fmla="*/ 0 h 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25">
                  <a:moveTo>
                    <a:pt x="9" y="18"/>
                  </a:moveTo>
                  <a:cubicBezTo>
                    <a:pt x="8" y="18"/>
                    <a:pt x="7" y="18"/>
                    <a:pt x="6" y="19"/>
                  </a:cubicBezTo>
                  <a:cubicBezTo>
                    <a:pt x="12" y="25"/>
                    <a:pt x="46" y="25"/>
                    <a:pt x="46" y="13"/>
                  </a:cubicBezTo>
                  <a:cubicBezTo>
                    <a:pt x="47" y="2"/>
                    <a:pt x="6" y="3"/>
                    <a:pt x="0" y="0"/>
                  </a:cubicBezTo>
                </a:path>
              </a:pathLst>
            </a:custGeom>
            <a:noFill/>
            <a:ln w="23813" cap="flat">
              <a:solidFill>
                <a:srgbClr val="F9F6F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 name="Freeform 338">
              <a:extLst>
                <a:ext uri="{FF2B5EF4-FFF2-40B4-BE49-F238E27FC236}">
                  <a16:creationId xmlns:a16="http://schemas.microsoft.com/office/drawing/2014/main" id="{919D3A3C-0365-7B29-0D5D-F5C78A69B5CC}"/>
                </a:ext>
              </a:extLst>
            </p:cNvPr>
            <p:cNvSpPr>
              <a:spLocks/>
            </p:cNvSpPr>
            <p:nvPr/>
          </p:nvSpPr>
          <p:spPr bwMode="auto">
            <a:xfrm>
              <a:off x="4089" y="3557"/>
              <a:ext cx="41" cy="38"/>
            </a:xfrm>
            <a:custGeom>
              <a:avLst/>
              <a:gdLst>
                <a:gd name="T0" fmla="*/ 6 w 34"/>
                <a:gd name="T1" fmla="*/ 45 h 32"/>
                <a:gd name="T2" fmla="*/ 48 w 34"/>
                <a:gd name="T3" fmla="*/ 18 h 32"/>
                <a:gd name="T4" fmla="*/ 0 w 34"/>
                <a:gd name="T5" fmla="*/ 0 h 32"/>
                <a:gd name="T6" fmla="*/ 0 60000 65536"/>
                <a:gd name="T7" fmla="*/ 0 60000 65536"/>
                <a:gd name="T8" fmla="*/ 0 60000 65536"/>
              </a:gdLst>
              <a:ahLst/>
              <a:cxnLst>
                <a:cxn ang="T6">
                  <a:pos x="T0" y="T1"/>
                </a:cxn>
                <a:cxn ang="T7">
                  <a:pos x="T2" y="T3"/>
                </a:cxn>
                <a:cxn ang="T8">
                  <a:pos x="T4" y="T5"/>
                </a:cxn>
              </a:cxnLst>
              <a:rect l="0" t="0" r="r" b="b"/>
              <a:pathLst>
                <a:path w="34" h="32">
                  <a:moveTo>
                    <a:pt x="4" y="32"/>
                  </a:moveTo>
                  <a:cubicBezTo>
                    <a:pt x="10" y="29"/>
                    <a:pt x="34" y="24"/>
                    <a:pt x="33" y="13"/>
                  </a:cubicBezTo>
                  <a:cubicBezTo>
                    <a:pt x="32" y="0"/>
                    <a:pt x="6" y="8"/>
                    <a:pt x="0" y="0"/>
                  </a:cubicBezTo>
                </a:path>
              </a:pathLst>
            </a:custGeom>
            <a:noFill/>
            <a:ln w="23813" cap="flat">
              <a:solidFill>
                <a:srgbClr val="F9F6F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1" name="Freeform 339">
              <a:extLst>
                <a:ext uri="{FF2B5EF4-FFF2-40B4-BE49-F238E27FC236}">
                  <a16:creationId xmlns:a16="http://schemas.microsoft.com/office/drawing/2014/main" id="{C27DB72D-8560-6FFA-7BC0-C06F80203403}"/>
                </a:ext>
              </a:extLst>
            </p:cNvPr>
            <p:cNvSpPr>
              <a:spLocks/>
            </p:cNvSpPr>
            <p:nvPr/>
          </p:nvSpPr>
          <p:spPr bwMode="auto">
            <a:xfrm>
              <a:off x="4080" y="3472"/>
              <a:ext cx="42" cy="13"/>
            </a:xfrm>
            <a:custGeom>
              <a:avLst/>
              <a:gdLst>
                <a:gd name="T0" fmla="*/ 0 w 35"/>
                <a:gd name="T1" fmla="*/ 0 h 11"/>
                <a:gd name="T2" fmla="*/ 48 w 35"/>
                <a:gd name="T3" fmla="*/ 15 h 11"/>
                <a:gd name="T4" fmla="*/ 0 60000 65536"/>
                <a:gd name="T5" fmla="*/ 0 60000 65536"/>
              </a:gdLst>
              <a:ahLst/>
              <a:cxnLst>
                <a:cxn ang="T4">
                  <a:pos x="T0" y="T1"/>
                </a:cxn>
                <a:cxn ang="T5">
                  <a:pos x="T2" y="T3"/>
                </a:cxn>
              </a:cxnLst>
              <a:rect l="0" t="0" r="r" b="b"/>
              <a:pathLst>
                <a:path w="35" h="11">
                  <a:moveTo>
                    <a:pt x="0" y="0"/>
                  </a:moveTo>
                  <a:cubicBezTo>
                    <a:pt x="4" y="8"/>
                    <a:pt x="35" y="5"/>
                    <a:pt x="33" y="11"/>
                  </a:cubicBezTo>
                </a:path>
              </a:pathLst>
            </a:custGeom>
            <a:noFill/>
            <a:ln w="23813" cap="flat">
              <a:solidFill>
                <a:srgbClr val="F9F6F3"/>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 name="Freeform 340">
              <a:extLst>
                <a:ext uri="{FF2B5EF4-FFF2-40B4-BE49-F238E27FC236}">
                  <a16:creationId xmlns:a16="http://schemas.microsoft.com/office/drawing/2014/main" id="{640F6F63-696E-4637-8852-7ECB963E7636}"/>
                </a:ext>
              </a:extLst>
            </p:cNvPr>
            <p:cNvSpPr>
              <a:spLocks/>
            </p:cNvSpPr>
            <p:nvPr/>
          </p:nvSpPr>
          <p:spPr bwMode="auto">
            <a:xfrm>
              <a:off x="3980" y="3167"/>
              <a:ext cx="131" cy="498"/>
            </a:xfrm>
            <a:custGeom>
              <a:avLst/>
              <a:gdLst>
                <a:gd name="T0" fmla="*/ 0 w 109"/>
                <a:gd name="T1" fmla="*/ 22 h 415"/>
                <a:gd name="T2" fmla="*/ 91 w 109"/>
                <a:gd name="T3" fmla="*/ 34 h 415"/>
                <a:gd name="T4" fmla="*/ 157 w 109"/>
                <a:gd name="T5" fmla="*/ 598 h 415"/>
                <a:gd name="T6" fmla="*/ 77 w 109"/>
                <a:gd name="T7" fmla="*/ 49 h 415"/>
                <a:gd name="T8" fmla="*/ 0 w 109"/>
                <a:gd name="T9" fmla="*/ 22 h 4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 h="415">
                  <a:moveTo>
                    <a:pt x="0" y="15"/>
                  </a:moveTo>
                  <a:cubicBezTo>
                    <a:pt x="0" y="15"/>
                    <a:pt x="36" y="0"/>
                    <a:pt x="63" y="23"/>
                  </a:cubicBezTo>
                  <a:cubicBezTo>
                    <a:pt x="63" y="23"/>
                    <a:pt x="89" y="375"/>
                    <a:pt x="109" y="415"/>
                  </a:cubicBezTo>
                  <a:cubicBezTo>
                    <a:pt x="109" y="415"/>
                    <a:pt x="53" y="74"/>
                    <a:pt x="53" y="34"/>
                  </a:cubicBezTo>
                  <a:cubicBezTo>
                    <a:pt x="53" y="34"/>
                    <a:pt x="25" y="6"/>
                    <a:pt x="0" y="15"/>
                  </a:cubicBezTo>
                  <a:close/>
                </a:path>
              </a:pathLst>
            </a:custGeom>
            <a:solidFill>
              <a:srgbClr val="ECD1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3" name="Freeform 341">
              <a:extLst>
                <a:ext uri="{FF2B5EF4-FFF2-40B4-BE49-F238E27FC236}">
                  <a16:creationId xmlns:a16="http://schemas.microsoft.com/office/drawing/2014/main" id="{CE687A09-5032-F359-9904-CB258D5559D1}"/>
                </a:ext>
              </a:extLst>
            </p:cNvPr>
            <p:cNvSpPr>
              <a:spLocks/>
            </p:cNvSpPr>
            <p:nvPr/>
          </p:nvSpPr>
          <p:spPr bwMode="auto">
            <a:xfrm>
              <a:off x="4016" y="2840"/>
              <a:ext cx="24" cy="20"/>
            </a:xfrm>
            <a:custGeom>
              <a:avLst/>
              <a:gdLst>
                <a:gd name="T0" fmla="*/ 22 w 20"/>
                <a:gd name="T1" fmla="*/ 1 h 17"/>
                <a:gd name="T2" fmla="*/ 1 w 20"/>
                <a:gd name="T3" fmla="*/ 11 h 17"/>
                <a:gd name="T4" fmla="*/ 29 w 20"/>
                <a:gd name="T5" fmla="*/ 24 h 17"/>
                <a:gd name="T6" fmla="*/ 0 60000 65536"/>
                <a:gd name="T7" fmla="*/ 0 60000 65536"/>
                <a:gd name="T8" fmla="*/ 0 60000 65536"/>
              </a:gdLst>
              <a:ahLst/>
              <a:cxnLst>
                <a:cxn ang="T6">
                  <a:pos x="T0" y="T1"/>
                </a:cxn>
                <a:cxn ang="T7">
                  <a:pos x="T2" y="T3"/>
                </a:cxn>
                <a:cxn ang="T8">
                  <a:pos x="T4" y="T5"/>
                </a:cxn>
              </a:cxnLst>
              <a:rect l="0" t="0" r="r" b="b"/>
              <a:pathLst>
                <a:path w="20" h="17">
                  <a:moveTo>
                    <a:pt x="15" y="1"/>
                  </a:moveTo>
                  <a:cubicBezTo>
                    <a:pt x="11" y="1"/>
                    <a:pt x="0" y="0"/>
                    <a:pt x="1" y="8"/>
                  </a:cubicBezTo>
                  <a:cubicBezTo>
                    <a:pt x="1" y="15"/>
                    <a:pt x="14" y="15"/>
                    <a:pt x="20" y="17"/>
                  </a:cubicBezTo>
                </a:path>
              </a:pathLst>
            </a:custGeom>
            <a:noFill/>
            <a:ln w="7938" cap="flat">
              <a:solidFill>
                <a:srgbClr val="F3D6CC"/>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4" name="Freeform 342">
              <a:extLst>
                <a:ext uri="{FF2B5EF4-FFF2-40B4-BE49-F238E27FC236}">
                  <a16:creationId xmlns:a16="http://schemas.microsoft.com/office/drawing/2014/main" id="{C7FD5E3E-52D4-1B7D-C88C-8838B498B6B8}"/>
                </a:ext>
              </a:extLst>
            </p:cNvPr>
            <p:cNvSpPr>
              <a:spLocks/>
            </p:cNvSpPr>
            <p:nvPr/>
          </p:nvSpPr>
          <p:spPr bwMode="auto">
            <a:xfrm>
              <a:off x="4014" y="2881"/>
              <a:ext cx="24" cy="2"/>
            </a:xfrm>
            <a:custGeom>
              <a:avLst/>
              <a:gdLst>
                <a:gd name="T0" fmla="*/ 29 w 20"/>
                <a:gd name="T1" fmla="*/ 0 h 2"/>
                <a:gd name="T2" fmla="*/ 0 w 20"/>
                <a:gd name="T3" fmla="*/ 0 h 2"/>
                <a:gd name="T4" fmla="*/ 0 60000 65536"/>
                <a:gd name="T5" fmla="*/ 0 60000 65536"/>
              </a:gdLst>
              <a:ahLst/>
              <a:cxnLst>
                <a:cxn ang="T4">
                  <a:pos x="T0" y="T1"/>
                </a:cxn>
                <a:cxn ang="T5">
                  <a:pos x="T2" y="T3"/>
                </a:cxn>
              </a:cxnLst>
              <a:rect l="0" t="0" r="r" b="b"/>
              <a:pathLst>
                <a:path w="20" h="2">
                  <a:moveTo>
                    <a:pt x="20" y="0"/>
                  </a:moveTo>
                  <a:cubicBezTo>
                    <a:pt x="14" y="2"/>
                    <a:pt x="6" y="0"/>
                    <a:pt x="0" y="0"/>
                  </a:cubicBezTo>
                </a:path>
              </a:pathLst>
            </a:custGeom>
            <a:noFill/>
            <a:ln w="7938" cap="flat">
              <a:solidFill>
                <a:srgbClr val="F3D6CC"/>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Rectangle 1">
            <a:extLst>
              <a:ext uri="{FF2B5EF4-FFF2-40B4-BE49-F238E27FC236}">
                <a16:creationId xmlns:a16="http://schemas.microsoft.com/office/drawing/2014/main" id="{E75B43A1-8959-0F7A-A696-6999D14AF92E}"/>
              </a:ext>
            </a:extLst>
          </p:cNvPr>
          <p:cNvSpPr/>
          <p:nvPr/>
        </p:nvSpPr>
        <p:spPr>
          <a:xfrm>
            <a:off x="16778" y="0"/>
            <a:ext cx="9144000" cy="6858000"/>
          </a:xfrm>
          <a:prstGeom prst="rect">
            <a:avLst/>
          </a:prstGeom>
          <a:noFill/>
          <a:ln w="63500">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21082E92-68E4-7BC2-ED8D-83E1473D11D4}"/>
              </a:ext>
            </a:extLst>
          </p:cNvPr>
          <p:cNvSpPr txBox="1"/>
          <p:nvPr/>
        </p:nvSpPr>
        <p:spPr>
          <a:xfrm>
            <a:off x="1029372" y="0"/>
            <a:ext cx="6898224" cy="1569660"/>
          </a:xfrm>
          <a:prstGeom prst="rect">
            <a:avLst/>
          </a:prstGeom>
          <a:noFill/>
        </p:spPr>
        <p:txBody>
          <a:bodyPr wrap="square" rtlCol="0">
            <a:spAutoFit/>
          </a:bodyPr>
          <a:lstStyle/>
          <a:p>
            <a:pPr algn="ctr"/>
            <a:r>
              <a:rPr lang="fr-FR" sz="4800" b="1" dirty="0">
                <a:solidFill>
                  <a:srgbClr val="9C7DCC"/>
                </a:solidFill>
                <a:latin typeface="Poppins" panose="00000500000000000000" pitchFamily="2" charset="0"/>
                <a:cs typeface="Poppins" panose="00000500000000000000" pitchFamily="2" charset="0"/>
              </a:rPr>
              <a:t>MALE REPRODUCTIVE SYSTEM</a:t>
            </a:r>
          </a:p>
        </p:txBody>
      </p:sp>
      <p:sp>
        <p:nvSpPr>
          <p:cNvPr id="4" name="ZoneTexte 3">
            <a:extLst>
              <a:ext uri="{FF2B5EF4-FFF2-40B4-BE49-F238E27FC236}">
                <a16:creationId xmlns:a16="http://schemas.microsoft.com/office/drawing/2014/main" id="{11AE43F3-E010-8E11-260C-16631D56D260}"/>
              </a:ext>
            </a:extLst>
          </p:cNvPr>
          <p:cNvSpPr txBox="1"/>
          <p:nvPr/>
        </p:nvSpPr>
        <p:spPr>
          <a:xfrm>
            <a:off x="2353117" y="1392062"/>
            <a:ext cx="4940567" cy="1015663"/>
          </a:xfrm>
          <a:prstGeom prst="rect">
            <a:avLst/>
          </a:prstGeom>
          <a:noFill/>
        </p:spPr>
        <p:txBody>
          <a:bodyPr wrap="square" rtlCol="0">
            <a:spAutoFit/>
          </a:bodyPr>
          <a:lstStyle/>
          <a:p>
            <a:pPr algn="ctr"/>
            <a:r>
              <a:rPr lang="en-US" sz="1200" dirty="0">
                <a:latin typeface="Poppins" panose="00000500000000000000" pitchFamily="2" charset="0"/>
                <a:cs typeface="Poppins" panose="00000500000000000000" pitchFamily="2" charset="0"/>
              </a:rPr>
              <a:t>The male reproductive system produces and transports sperm. The testes create sperm and testosterone. During ejaculation, the sperm travel through the vas deferens, mix with fluids from the prostate, and are expelled through the urethra.</a:t>
            </a:r>
            <a:endParaRPr lang="fr-FR" sz="1200" dirty="0">
              <a:latin typeface="Poppins" panose="00000500000000000000" pitchFamily="2" charset="0"/>
              <a:cs typeface="Poppins" panose="00000500000000000000" pitchFamily="2" charset="0"/>
            </a:endParaRPr>
          </a:p>
        </p:txBody>
      </p:sp>
      <p:sp>
        <p:nvSpPr>
          <p:cNvPr id="65" name="Nuage 64">
            <a:extLst>
              <a:ext uri="{FF2B5EF4-FFF2-40B4-BE49-F238E27FC236}">
                <a16:creationId xmlns:a16="http://schemas.microsoft.com/office/drawing/2014/main" id="{C82A0E73-2006-02F5-26A9-181A666DAA19}"/>
              </a:ext>
            </a:extLst>
          </p:cNvPr>
          <p:cNvSpPr/>
          <p:nvPr/>
        </p:nvSpPr>
        <p:spPr>
          <a:xfrm>
            <a:off x="1018874" y="4866051"/>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GLANS PENIS</a:t>
            </a:r>
          </a:p>
        </p:txBody>
      </p:sp>
      <p:cxnSp>
        <p:nvCxnSpPr>
          <p:cNvPr id="66" name="Connecteur droit 65">
            <a:extLst>
              <a:ext uri="{FF2B5EF4-FFF2-40B4-BE49-F238E27FC236}">
                <a16:creationId xmlns:a16="http://schemas.microsoft.com/office/drawing/2014/main" id="{7A2281C1-7A9E-4230-852B-460E55D4B4E8}"/>
              </a:ext>
            </a:extLst>
          </p:cNvPr>
          <p:cNvCxnSpPr>
            <a:cxnSpLocks/>
          </p:cNvCxnSpPr>
          <p:nvPr/>
        </p:nvCxnSpPr>
        <p:spPr>
          <a:xfrm>
            <a:off x="2376925" y="5189027"/>
            <a:ext cx="1668845" cy="5424"/>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26" name="Nuage 225">
            <a:extLst>
              <a:ext uri="{FF2B5EF4-FFF2-40B4-BE49-F238E27FC236}">
                <a16:creationId xmlns:a16="http://schemas.microsoft.com/office/drawing/2014/main" id="{04509AC9-D5B7-C12D-6273-FFC831555FE4}"/>
              </a:ext>
            </a:extLst>
          </p:cNvPr>
          <p:cNvSpPr/>
          <p:nvPr/>
        </p:nvSpPr>
        <p:spPr>
          <a:xfrm>
            <a:off x="945879" y="3978584"/>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PROSTATE GLAND</a:t>
            </a:r>
          </a:p>
        </p:txBody>
      </p:sp>
      <p:cxnSp>
        <p:nvCxnSpPr>
          <p:cNvPr id="227" name="Connecteur droit 226">
            <a:extLst>
              <a:ext uri="{FF2B5EF4-FFF2-40B4-BE49-F238E27FC236}">
                <a16:creationId xmlns:a16="http://schemas.microsoft.com/office/drawing/2014/main" id="{C4521B00-344C-5B30-BA38-B398D091A968}"/>
              </a:ext>
            </a:extLst>
          </p:cNvPr>
          <p:cNvCxnSpPr>
            <a:cxnSpLocks/>
          </p:cNvCxnSpPr>
          <p:nvPr/>
        </p:nvCxnSpPr>
        <p:spPr>
          <a:xfrm>
            <a:off x="2303930" y="4301560"/>
            <a:ext cx="2346628" cy="2712"/>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28" name="Nuage 227">
            <a:extLst>
              <a:ext uri="{FF2B5EF4-FFF2-40B4-BE49-F238E27FC236}">
                <a16:creationId xmlns:a16="http://schemas.microsoft.com/office/drawing/2014/main" id="{FE5562D0-FEFB-334B-962E-21EC18B1A663}"/>
              </a:ext>
            </a:extLst>
          </p:cNvPr>
          <p:cNvSpPr/>
          <p:nvPr/>
        </p:nvSpPr>
        <p:spPr>
          <a:xfrm>
            <a:off x="7407389" y="5230346"/>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TESTICLES</a:t>
            </a:r>
          </a:p>
        </p:txBody>
      </p:sp>
      <p:cxnSp>
        <p:nvCxnSpPr>
          <p:cNvPr id="229" name="Connecteur droit 228">
            <a:extLst>
              <a:ext uri="{FF2B5EF4-FFF2-40B4-BE49-F238E27FC236}">
                <a16:creationId xmlns:a16="http://schemas.microsoft.com/office/drawing/2014/main" id="{FD84459B-3CBB-63AD-BFC4-A68481EFF7CE}"/>
              </a:ext>
            </a:extLst>
          </p:cNvPr>
          <p:cNvCxnSpPr>
            <a:cxnSpLocks/>
          </p:cNvCxnSpPr>
          <p:nvPr/>
        </p:nvCxnSpPr>
        <p:spPr>
          <a:xfrm>
            <a:off x="6357210" y="5670690"/>
            <a:ext cx="1277503" cy="2712"/>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31" name="Connecteur droit 230">
            <a:extLst>
              <a:ext uri="{FF2B5EF4-FFF2-40B4-BE49-F238E27FC236}">
                <a16:creationId xmlns:a16="http://schemas.microsoft.com/office/drawing/2014/main" id="{1C75BBBA-531D-B0EC-57C9-C1B391F6DD47}"/>
              </a:ext>
            </a:extLst>
          </p:cNvPr>
          <p:cNvCxnSpPr>
            <a:cxnSpLocks/>
          </p:cNvCxnSpPr>
          <p:nvPr/>
        </p:nvCxnSpPr>
        <p:spPr>
          <a:xfrm>
            <a:off x="4741818" y="5116378"/>
            <a:ext cx="1624114" cy="55256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33" name="Connecteur droit 232">
            <a:extLst>
              <a:ext uri="{FF2B5EF4-FFF2-40B4-BE49-F238E27FC236}">
                <a16:creationId xmlns:a16="http://schemas.microsoft.com/office/drawing/2014/main" id="{933B7437-3378-9650-6380-25AC6B4FC20D}"/>
              </a:ext>
            </a:extLst>
          </p:cNvPr>
          <p:cNvCxnSpPr>
            <a:cxnSpLocks/>
            <a:stCxn id="16" idx="2"/>
          </p:cNvCxnSpPr>
          <p:nvPr/>
        </p:nvCxnSpPr>
        <p:spPr>
          <a:xfrm>
            <a:off x="4434293" y="5229900"/>
            <a:ext cx="1925122" cy="44311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43" name="Nuage 242">
            <a:extLst>
              <a:ext uri="{FF2B5EF4-FFF2-40B4-BE49-F238E27FC236}">
                <a16:creationId xmlns:a16="http://schemas.microsoft.com/office/drawing/2014/main" id="{0B933CF2-D3C2-FBEB-97A1-031397A3D347}"/>
              </a:ext>
            </a:extLst>
          </p:cNvPr>
          <p:cNvSpPr/>
          <p:nvPr/>
        </p:nvSpPr>
        <p:spPr>
          <a:xfrm>
            <a:off x="7406908" y="4551330"/>
            <a:ext cx="1468643"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EPIDIDYMIS</a:t>
            </a:r>
          </a:p>
        </p:txBody>
      </p:sp>
      <p:cxnSp>
        <p:nvCxnSpPr>
          <p:cNvPr id="244" name="Connecteur droit 243">
            <a:extLst>
              <a:ext uri="{FF2B5EF4-FFF2-40B4-BE49-F238E27FC236}">
                <a16:creationId xmlns:a16="http://schemas.microsoft.com/office/drawing/2014/main" id="{6B2567CC-433F-3CF0-5BF3-AED4C12C8B5A}"/>
              </a:ext>
            </a:extLst>
          </p:cNvPr>
          <p:cNvCxnSpPr>
            <a:cxnSpLocks/>
          </p:cNvCxnSpPr>
          <p:nvPr/>
        </p:nvCxnSpPr>
        <p:spPr>
          <a:xfrm>
            <a:off x="4864385" y="4841236"/>
            <a:ext cx="2694347" cy="44093"/>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46" name="Nuage 245">
            <a:extLst>
              <a:ext uri="{FF2B5EF4-FFF2-40B4-BE49-F238E27FC236}">
                <a16:creationId xmlns:a16="http://schemas.microsoft.com/office/drawing/2014/main" id="{2447C82D-E0B8-8E00-9EEC-27FCF6DF5E0A}"/>
              </a:ext>
            </a:extLst>
          </p:cNvPr>
          <p:cNvSpPr/>
          <p:nvPr/>
        </p:nvSpPr>
        <p:spPr>
          <a:xfrm>
            <a:off x="7398880" y="3881810"/>
            <a:ext cx="1468643"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VAS DEFERENS</a:t>
            </a:r>
          </a:p>
        </p:txBody>
      </p:sp>
      <p:cxnSp>
        <p:nvCxnSpPr>
          <p:cNvPr id="247" name="Connecteur droit 246">
            <a:extLst>
              <a:ext uri="{FF2B5EF4-FFF2-40B4-BE49-F238E27FC236}">
                <a16:creationId xmlns:a16="http://schemas.microsoft.com/office/drawing/2014/main" id="{6230CBDE-ACF3-C552-2F17-013F8DB96EE7}"/>
              </a:ext>
            </a:extLst>
          </p:cNvPr>
          <p:cNvCxnSpPr>
            <a:cxnSpLocks/>
          </p:cNvCxnSpPr>
          <p:nvPr/>
        </p:nvCxnSpPr>
        <p:spPr>
          <a:xfrm>
            <a:off x="5115912" y="4201041"/>
            <a:ext cx="2434792" cy="1476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50" name="Nuage 249">
            <a:extLst>
              <a:ext uri="{FF2B5EF4-FFF2-40B4-BE49-F238E27FC236}">
                <a16:creationId xmlns:a16="http://schemas.microsoft.com/office/drawing/2014/main" id="{BD0B9F39-AEE0-45CE-B9FC-FCA24916F60F}"/>
              </a:ext>
            </a:extLst>
          </p:cNvPr>
          <p:cNvSpPr/>
          <p:nvPr/>
        </p:nvSpPr>
        <p:spPr>
          <a:xfrm>
            <a:off x="905469" y="3258853"/>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BLADDER</a:t>
            </a:r>
          </a:p>
        </p:txBody>
      </p:sp>
      <p:cxnSp>
        <p:nvCxnSpPr>
          <p:cNvPr id="251" name="Connecteur droit 250">
            <a:extLst>
              <a:ext uri="{FF2B5EF4-FFF2-40B4-BE49-F238E27FC236}">
                <a16:creationId xmlns:a16="http://schemas.microsoft.com/office/drawing/2014/main" id="{90D034DD-71C7-1390-1E27-0A2FC8FC0DC2}"/>
              </a:ext>
            </a:extLst>
          </p:cNvPr>
          <p:cNvCxnSpPr>
            <a:cxnSpLocks/>
          </p:cNvCxnSpPr>
          <p:nvPr/>
        </p:nvCxnSpPr>
        <p:spPr>
          <a:xfrm>
            <a:off x="2263520" y="3581829"/>
            <a:ext cx="1068407" cy="1126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53" name="Connecteur droit 252">
            <a:extLst>
              <a:ext uri="{FF2B5EF4-FFF2-40B4-BE49-F238E27FC236}">
                <a16:creationId xmlns:a16="http://schemas.microsoft.com/office/drawing/2014/main" id="{6DA851EB-EF93-DBFF-1797-3F7BDD991D83}"/>
              </a:ext>
            </a:extLst>
          </p:cNvPr>
          <p:cNvCxnSpPr>
            <a:cxnSpLocks/>
          </p:cNvCxnSpPr>
          <p:nvPr/>
        </p:nvCxnSpPr>
        <p:spPr>
          <a:xfrm>
            <a:off x="3333481" y="3591223"/>
            <a:ext cx="1168501" cy="398679"/>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55" name="Nuage 254">
            <a:extLst>
              <a:ext uri="{FF2B5EF4-FFF2-40B4-BE49-F238E27FC236}">
                <a16:creationId xmlns:a16="http://schemas.microsoft.com/office/drawing/2014/main" id="{28DD6DF2-725F-7479-E3F8-54C7E19C93BB}"/>
              </a:ext>
            </a:extLst>
          </p:cNvPr>
          <p:cNvSpPr/>
          <p:nvPr/>
        </p:nvSpPr>
        <p:spPr>
          <a:xfrm>
            <a:off x="7410079" y="3219339"/>
            <a:ext cx="1468643"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URETER</a:t>
            </a:r>
          </a:p>
        </p:txBody>
      </p:sp>
      <p:cxnSp>
        <p:nvCxnSpPr>
          <p:cNvPr id="256" name="Connecteur droit 255">
            <a:extLst>
              <a:ext uri="{FF2B5EF4-FFF2-40B4-BE49-F238E27FC236}">
                <a16:creationId xmlns:a16="http://schemas.microsoft.com/office/drawing/2014/main" id="{200DD514-1681-C07B-B89A-88F6CA42330E}"/>
              </a:ext>
            </a:extLst>
          </p:cNvPr>
          <p:cNvCxnSpPr>
            <a:cxnSpLocks/>
          </p:cNvCxnSpPr>
          <p:nvPr/>
        </p:nvCxnSpPr>
        <p:spPr>
          <a:xfrm>
            <a:off x="4990167" y="3481807"/>
            <a:ext cx="2434792" cy="1476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57" name="Nuage 256">
            <a:extLst>
              <a:ext uri="{FF2B5EF4-FFF2-40B4-BE49-F238E27FC236}">
                <a16:creationId xmlns:a16="http://schemas.microsoft.com/office/drawing/2014/main" id="{20229AD7-01AB-A8A8-1EDE-974548E29DF8}"/>
              </a:ext>
            </a:extLst>
          </p:cNvPr>
          <p:cNvSpPr/>
          <p:nvPr/>
        </p:nvSpPr>
        <p:spPr>
          <a:xfrm>
            <a:off x="992804" y="5790168"/>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SCROTUM</a:t>
            </a:r>
          </a:p>
        </p:txBody>
      </p:sp>
      <p:cxnSp>
        <p:nvCxnSpPr>
          <p:cNvPr id="260" name="Connecteur droit 259">
            <a:extLst>
              <a:ext uri="{FF2B5EF4-FFF2-40B4-BE49-F238E27FC236}">
                <a16:creationId xmlns:a16="http://schemas.microsoft.com/office/drawing/2014/main" id="{9D7A89A0-B879-F383-F11E-2FAFA1F75611}"/>
              </a:ext>
            </a:extLst>
          </p:cNvPr>
          <p:cNvCxnSpPr>
            <a:cxnSpLocks/>
          </p:cNvCxnSpPr>
          <p:nvPr/>
        </p:nvCxnSpPr>
        <p:spPr>
          <a:xfrm>
            <a:off x="2232301" y="6040762"/>
            <a:ext cx="1068407" cy="1126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61" name="Connecteur droit 260">
            <a:extLst>
              <a:ext uri="{FF2B5EF4-FFF2-40B4-BE49-F238E27FC236}">
                <a16:creationId xmlns:a16="http://schemas.microsoft.com/office/drawing/2014/main" id="{86ED2399-7757-0D05-FBFB-116075268E25}"/>
              </a:ext>
            </a:extLst>
          </p:cNvPr>
          <p:cNvCxnSpPr>
            <a:cxnSpLocks/>
            <a:endCxn id="213" idx="7"/>
          </p:cNvCxnSpPr>
          <p:nvPr/>
        </p:nvCxnSpPr>
        <p:spPr>
          <a:xfrm flipV="1">
            <a:off x="3299318" y="5365617"/>
            <a:ext cx="1244908" cy="685079"/>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72873303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62</TotalTime>
  <Words>55</Words>
  <Application>Microsoft Office PowerPoint</Application>
  <PresentationFormat>Affichage à l'écran (4:3)</PresentationFormat>
  <Paragraphs>10</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Poppins</vt:lpstr>
      <vt:lpstr>Thème Office</vt:lpstr>
      <vt:lpstr>Présentation PowerPoint</vt:lpstr>
    </vt:vector>
  </TitlesOfParts>
  <Company>SERVIER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ROTA HUGO SI</dc:creator>
  <cp:lastModifiedBy>ROTA HUGO SI</cp:lastModifiedBy>
  <cp:revision>3</cp:revision>
  <dcterms:created xsi:type="dcterms:W3CDTF">2024-05-16T14:55:27Z</dcterms:created>
  <dcterms:modified xsi:type="dcterms:W3CDTF">2024-07-16T16:28:01Z</dcterms:modified>
</cp:coreProperties>
</file>