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C400"/>
    <a:srgbClr val="EA5C47"/>
    <a:srgbClr val="9C7DCC"/>
    <a:srgbClr val="47BF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ADCC24-9406-46E8-950E-60A92CC946C5}" v="186" dt="2024-08-07T14:24:23.245"/>
    <p1510:client id="{7EA1AEC1-3F40-4AC6-85CE-E1B66A05A3B3}" v="1" dt="2024-08-07T14:57:57.6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7" d="100"/>
          <a:sy n="77" d="100"/>
        </p:scale>
        <p:origin x="964"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TA HUGO SI" userId="f084d78e-b525-4b91-8087-634c06aecf4c" providerId="ADAL" clId="{7EA1AEC1-3F40-4AC6-85CE-E1B66A05A3B3}"/>
    <pc:docChg chg="undo custSel modSld">
      <pc:chgData name="ROTA HUGO SI" userId="f084d78e-b525-4b91-8087-634c06aecf4c" providerId="ADAL" clId="{7EA1AEC1-3F40-4AC6-85CE-E1B66A05A3B3}" dt="2024-08-08T09:24:07.680" v="6" actId="12788"/>
      <pc:docMkLst>
        <pc:docMk/>
      </pc:docMkLst>
      <pc:sldChg chg="addSp delSp modSp mod">
        <pc:chgData name="ROTA HUGO SI" userId="f084d78e-b525-4b91-8087-634c06aecf4c" providerId="ADAL" clId="{7EA1AEC1-3F40-4AC6-85CE-E1B66A05A3B3}" dt="2024-08-08T09:24:07.680" v="6" actId="12788"/>
        <pc:sldMkLst>
          <pc:docMk/>
          <pc:sldMk cId="3728733031" sldId="257"/>
        </pc:sldMkLst>
        <pc:spChg chg="mod">
          <ac:chgData name="ROTA HUGO SI" userId="f084d78e-b525-4b91-8087-634c06aecf4c" providerId="ADAL" clId="{7EA1AEC1-3F40-4AC6-85CE-E1B66A05A3B3}" dt="2024-08-08T09:24:07.680" v="6" actId="12788"/>
          <ac:spMkLst>
            <pc:docMk/>
            <pc:sldMk cId="3728733031" sldId="257"/>
            <ac:spMk id="2" creationId="{E75B43A1-8959-0F7A-A696-6999D14AF92E}"/>
          </ac:spMkLst>
        </pc:spChg>
        <pc:spChg chg="mod">
          <ac:chgData name="ROTA HUGO SI" userId="f084d78e-b525-4b91-8087-634c06aecf4c" providerId="ADAL" clId="{7EA1AEC1-3F40-4AC6-85CE-E1B66A05A3B3}" dt="2024-08-07T14:57:57.608" v="0"/>
          <ac:spMkLst>
            <pc:docMk/>
            <pc:sldMk cId="3728733031" sldId="257"/>
            <ac:spMk id="7" creationId="{9B92D5C4-C47D-F55B-763D-6F8BFBEA3FDE}"/>
          </ac:spMkLst>
        </pc:spChg>
        <pc:spChg chg="mod">
          <ac:chgData name="ROTA HUGO SI" userId="f084d78e-b525-4b91-8087-634c06aecf4c" providerId="ADAL" clId="{7EA1AEC1-3F40-4AC6-85CE-E1B66A05A3B3}" dt="2024-08-07T14:57:57.608" v="0"/>
          <ac:spMkLst>
            <pc:docMk/>
            <pc:sldMk cId="3728733031" sldId="257"/>
            <ac:spMk id="8" creationId="{86068EEB-B7D2-A5D9-A5C8-3E9FF7B5BE83}"/>
          </ac:spMkLst>
        </pc:spChg>
        <pc:spChg chg="mod">
          <ac:chgData name="ROTA HUGO SI" userId="f084d78e-b525-4b91-8087-634c06aecf4c" providerId="ADAL" clId="{7EA1AEC1-3F40-4AC6-85CE-E1B66A05A3B3}" dt="2024-08-07T14:57:57.608" v="0"/>
          <ac:spMkLst>
            <pc:docMk/>
            <pc:sldMk cId="3728733031" sldId="257"/>
            <ac:spMk id="9" creationId="{3F4DEBA3-0CD2-7942-524B-603104A95B4F}"/>
          </ac:spMkLst>
        </pc:spChg>
        <pc:grpChg chg="add del mod">
          <ac:chgData name="ROTA HUGO SI" userId="f084d78e-b525-4b91-8087-634c06aecf4c" providerId="ADAL" clId="{7EA1AEC1-3F40-4AC6-85CE-E1B66A05A3B3}" dt="2024-08-07T14:58:30.517" v="5" actId="478"/>
          <ac:grpSpMkLst>
            <pc:docMk/>
            <pc:sldMk cId="3728733031" sldId="257"/>
            <ac:grpSpMk id="5" creationId="{164DD42E-4779-C421-9ABD-8723309620A4}"/>
          </ac:grpSpMkLst>
        </pc:grpChg>
        <pc:grpChg chg="mod">
          <ac:chgData name="ROTA HUGO SI" userId="f084d78e-b525-4b91-8087-634c06aecf4c" providerId="ADAL" clId="{7EA1AEC1-3F40-4AC6-85CE-E1B66A05A3B3}" dt="2024-08-07T14:57:57.608" v="0"/>
          <ac:grpSpMkLst>
            <pc:docMk/>
            <pc:sldMk cId="3728733031" sldId="257"/>
            <ac:grpSpMk id="6" creationId="{5138A822-98E9-E3DD-6324-7863A9BA507D}"/>
          </ac:grpSpMkLst>
        </pc:gr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08/08/2024</a:t>
            </a:fld>
            <a:endParaRPr lang="fr-FR"/>
          </a:p>
        </p:txBody>
      </p:sp>
    </p:spTree>
    <p:extLst>
      <p:ext uri="{BB962C8B-B14F-4D97-AF65-F5344CB8AC3E}">
        <p14:creationId xmlns:p14="http://schemas.microsoft.com/office/powerpoint/2010/main" val="2586383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08/08/2024</a:t>
            </a:fld>
            <a:endParaRPr lang="fr-F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fr-F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2546899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08/08/2024</a:t>
            </a:fld>
            <a:endParaRPr lang="fr-F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fr-F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211708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fr-FR"/>
              <a:t>Modifiez le style du titre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08/08/2024</a:t>
            </a:fld>
            <a:endParaRPr lang="fr-F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fr-F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1726391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08/08/2024</a:t>
            </a:fld>
            <a:endParaRPr lang="fr-F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fr-F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1791096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08/08/2024</a:t>
            </a:fld>
            <a:endParaRPr lang="fr-F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fr-F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2064354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08/08/2024</a:t>
            </a:fld>
            <a:endParaRPr lang="fr-FR"/>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fr-FR"/>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2577547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fr-FR"/>
              <a:t>Modifiez le style du titre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08/08/2024</a:t>
            </a:fld>
            <a:endParaRPr lang="fr-FR"/>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fr-FR"/>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1018274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08/08/2024</a:t>
            </a:fld>
            <a:endParaRPr lang="fr-FR"/>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fr-F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4272856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08/08/2024</a:t>
            </a:fld>
            <a:endParaRPr lang="fr-F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fr-F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561700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08/08/2024</a:t>
            </a:fld>
            <a:endParaRPr lang="fr-F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fr-F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147292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creativecommons.org/licenses/by/4.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a:extLst>
              <a:ext uri="{FF2B5EF4-FFF2-40B4-BE49-F238E27FC236}">
                <a16:creationId xmlns:a16="http://schemas.microsoft.com/office/drawing/2014/main" id="{FB140520-6CC9-8398-5BBC-338790D77AF9}"/>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695719" y="6018062"/>
            <a:ext cx="1397947" cy="466468"/>
          </a:xfrm>
          <a:prstGeom prst="rect">
            <a:avLst/>
          </a:prstGeom>
          <a:noFill/>
          <a:extLst>
            <a:ext uri="{909E8E84-426E-40DD-AFC4-6F175D3DCCD1}">
              <a14:hiddenFill xmlns:a14="http://schemas.microsoft.com/office/drawing/2010/main">
                <a:solidFill>
                  <a:srgbClr val="FFFFFF"/>
                </a:solidFill>
              </a14:hiddenFill>
            </a:ext>
          </a:extLst>
        </p:spPr>
      </p:pic>
      <p:sp>
        <p:nvSpPr>
          <p:cNvPr id="8" name="ZoneTexte 7">
            <a:extLst>
              <a:ext uri="{FF2B5EF4-FFF2-40B4-BE49-F238E27FC236}">
                <a16:creationId xmlns:a16="http://schemas.microsoft.com/office/drawing/2014/main" id="{2426B3D9-9A30-9111-43F7-59BE743F8F41}"/>
              </a:ext>
            </a:extLst>
          </p:cNvPr>
          <p:cNvSpPr txBox="1"/>
          <p:nvPr userDrawn="1"/>
        </p:nvSpPr>
        <p:spPr>
          <a:xfrm>
            <a:off x="50334" y="6503182"/>
            <a:ext cx="9093666" cy="307777"/>
          </a:xfrm>
          <a:prstGeom prst="rect">
            <a:avLst/>
          </a:prstGeom>
          <a:noFill/>
        </p:spPr>
        <p:txBody>
          <a:bodyPr wrap="square" rtlCol="0">
            <a:spAutoFit/>
          </a:bodyPr>
          <a:lstStyle/>
          <a:p>
            <a:pPr algn="ctr"/>
            <a:r>
              <a:rPr lang="fr-FR" sz="700" dirty="0">
                <a:solidFill>
                  <a:schemeClr val="tx1">
                    <a:lumMod val="50000"/>
                    <a:lumOff val="50000"/>
                  </a:schemeClr>
                </a:solidFill>
                <a:latin typeface="Poppins" panose="00000500000000000000" pitchFamily="2" charset="0"/>
                <a:cs typeface="Poppins" panose="00000500000000000000" pitchFamily="2" charset="0"/>
              </a:rPr>
              <a:t>All SMART images are </a:t>
            </a:r>
            <a:r>
              <a:rPr lang="fr-FR" sz="700" dirty="0" err="1">
                <a:solidFill>
                  <a:schemeClr val="tx1">
                    <a:lumMod val="50000"/>
                    <a:lumOff val="50000"/>
                  </a:schemeClr>
                </a:solidFill>
                <a:latin typeface="Poppins" panose="00000500000000000000" pitchFamily="2" charset="0"/>
                <a:cs typeface="Poppins" panose="00000500000000000000" pitchFamily="2" charset="0"/>
              </a:rPr>
              <a:t>licensed</a:t>
            </a:r>
            <a:r>
              <a:rPr lang="fr-FR" sz="700" dirty="0">
                <a:solidFill>
                  <a:schemeClr val="tx1">
                    <a:lumMod val="50000"/>
                    <a:lumOff val="50000"/>
                  </a:schemeClr>
                </a:solidFill>
                <a:latin typeface="Poppins" panose="00000500000000000000" pitchFamily="2" charset="0"/>
                <a:cs typeface="Poppins" panose="00000500000000000000" pitchFamily="2" charset="0"/>
              </a:rPr>
              <a:t> </a:t>
            </a:r>
            <a:r>
              <a:rPr lang="fr-FR" sz="700" dirty="0" err="1">
                <a:solidFill>
                  <a:schemeClr val="tx1">
                    <a:lumMod val="50000"/>
                    <a:lumOff val="50000"/>
                  </a:schemeClr>
                </a:solidFill>
                <a:latin typeface="Poppins" panose="00000500000000000000" pitchFamily="2" charset="0"/>
                <a:cs typeface="Poppins" panose="00000500000000000000" pitchFamily="2" charset="0"/>
              </a:rPr>
              <a:t>under</a:t>
            </a:r>
            <a:r>
              <a:rPr lang="fr-FR" sz="700" dirty="0">
                <a:solidFill>
                  <a:schemeClr val="tx1">
                    <a:lumMod val="50000"/>
                    <a:lumOff val="50000"/>
                  </a:schemeClr>
                </a:solidFill>
                <a:latin typeface="Poppins" panose="00000500000000000000" pitchFamily="2" charset="0"/>
                <a:cs typeface="Poppins" panose="00000500000000000000" pitchFamily="2" charset="0"/>
              </a:rPr>
              <a:t> Creative Commons Attribution 4.0 </a:t>
            </a:r>
          </a:p>
          <a:p>
            <a:pPr algn="ctr"/>
            <a:r>
              <a:rPr lang="fr-FR" sz="700" dirty="0">
                <a:solidFill>
                  <a:schemeClr val="tx1">
                    <a:lumMod val="50000"/>
                    <a:lumOff val="50000"/>
                  </a:schemeClr>
                </a:solidFill>
                <a:latin typeface="Poppins" panose="00000500000000000000" pitchFamily="2" charset="0"/>
                <a:cs typeface="Poppins" panose="00000500000000000000" pitchFamily="2" charset="0"/>
              </a:rPr>
              <a:t>Share, </a:t>
            </a:r>
            <a:r>
              <a:rPr lang="fr-FR" sz="700" dirty="0" err="1">
                <a:solidFill>
                  <a:schemeClr val="tx1">
                    <a:lumMod val="50000"/>
                    <a:lumOff val="50000"/>
                  </a:schemeClr>
                </a:solidFill>
                <a:latin typeface="Poppins" panose="00000500000000000000" pitchFamily="2" charset="0"/>
                <a:cs typeface="Poppins" panose="00000500000000000000" pitchFamily="2" charset="0"/>
              </a:rPr>
              <a:t>adapt</a:t>
            </a:r>
            <a:r>
              <a:rPr lang="fr-FR" sz="700" dirty="0">
                <a:solidFill>
                  <a:schemeClr val="tx1">
                    <a:lumMod val="50000"/>
                    <a:lumOff val="50000"/>
                  </a:schemeClr>
                </a:solidFill>
                <a:latin typeface="Poppins" panose="00000500000000000000" pitchFamily="2" charset="0"/>
                <a:cs typeface="Poppins" panose="00000500000000000000" pitchFamily="2" charset="0"/>
              </a:rPr>
              <a:t>, and </a:t>
            </a:r>
            <a:r>
              <a:rPr lang="fr-FR" sz="700" dirty="0" err="1">
                <a:solidFill>
                  <a:schemeClr val="tx1">
                    <a:lumMod val="50000"/>
                    <a:lumOff val="50000"/>
                  </a:schemeClr>
                </a:solidFill>
                <a:latin typeface="Poppins" panose="00000500000000000000" pitchFamily="2" charset="0"/>
                <a:cs typeface="Poppins" panose="00000500000000000000" pitchFamily="2" charset="0"/>
              </a:rPr>
              <a:t>enhance</a:t>
            </a:r>
            <a:r>
              <a:rPr lang="fr-FR" sz="700" dirty="0">
                <a:solidFill>
                  <a:schemeClr val="tx1">
                    <a:lumMod val="50000"/>
                    <a:lumOff val="50000"/>
                  </a:schemeClr>
                </a:solidFill>
                <a:latin typeface="Poppins" panose="00000500000000000000" pitchFamily="2" charset="0"/>
                <a:cs typeface="Poppins" panose="00000500000000000000" pitchFamily="2" charset="0"/>
              </a:rPr>
              <a:t> </a:t>
            </a:r>
            <a:r>
              <a:rPr lang="fr-FR" sz="700" dirty="0" err="1">
                <a:solidFill>
                  <a:schemeClr val="tx1">
                    <a:lumMod val="50000"/>
                    <a:lumOff val="50000"/>
                  </a:schemeClr>
                </a:solidFill>
                <a:latin typeface="Poppins" panose="00000500000000000000" pitchFamily="2" charset="0"/>
                <a:cs typeface="Poppins" panose="00000500000000000000" pitchFamily="2" charset="0"/>
              </a:rPr>
              <a:t>your</a:t>
            </a:r>
            <a:r>
              <a:rPr lang="fr-FR" sz="700" dirty="0">
                <a:solidFill>
                  <a:schemeClr val="tx1">
                    <a:lumMod val="50000"/>
                    <a:lumOff val="50000"/>
                  </a:schemeClr>
                </a:solidFill>
                <a:latin typeface="Poppins" panose="00000500000000000000" pitchFamily="2" charset="0"/>
                <a:cs typeface="Poppins" panose="00000500000000000000" pitchFamily="2" charset="0"/>
              </a:rPr>
              <a:t> </a:t>
            </a:r>
            <a:r>
              <a:rPr lang="fr-FR" sz="700" dirty="0" err="1">
                <a:solidFill>
                  <a:schemeClr val="tx1">
                    <a:lumMod val="50000"/>
                    <a:lumOff val="50000"/>
                  </a:schemeClr>
                </a:solidFill>
                <a:latin typeface="Poppins" panose="00000500000000000000" pitchFamily="2" charset="0"/>
                <a:cs typeface="Poppins" panose="00000500000000000000" pitchFamily="2" charset="0"/>
              </a:rPr>
              <a:t>presentations</a:t>
            </a:r>
            <a:r>
              <a:rPr lang="fr-FR" sz="700" dirty="0">
                <a:solidFill>
                  <a:schemeClr val="tx1">
                    <a:lumMod val="50000"/>
                    <a:lumOff val="50000"/>
                  </a:schemeClr>
                </a:solidFill>
                <a:latin typeface="Poppins" panose="00000500000000000000" pitchFamily="2" charset="0"/>
                <a:cs typeface="Poppins" panose="00000500000000000000" pitchFamily="2" charset="0"/>
              </a:rPr>
              <a:t> </a:t>
            </a:r>
            <a:r>
              <a:rPr lang="fr-FR" sz="700" dirty="0" err="1">
                <a:solidFill>
                  <a:schemeClr val="tx1">
                    <a:lumMod val="50000"/>
                    <a:lumOff val="50000"/>
                  </a:schemeClr>
                </a:solidFill>
                <a:latin typeface="Poppins" panose="00000500000000000000" pitchFamily="2" charset="0"/>
                <a:cs typeface="Poppins" panose="00000500000000000000" pitchFamily="2" charset="0"/>
              </a:rPr>
              <a:t>with</a:t>
            </a:r>
            <a:r>
              <a:rPr lang="fr-FR" sz="700" dirty="0">
                <a:solidFill>
                  <a:schemeClr val="tx1">
                    <a:lumMod val="50000"/>
                    <a:lumOff val="50000"/>
                  </a:schemeClr>
                </a:solidFill>
                <a:latin typeface="Poppins" panose="00000500000000000000" pitchFamily="2" charset="0"/>
                <a:cs typeface="Poppins" panose="00000500000000000000" pitchFamily="2" charset="0"/>
              </a:rPr>
              <a:t> the power of open collaboration. </a:t>
            </a:r>
            <a:r>
              <a:rPr lang="fr-FR" sz="700" dirty="0">
                <a:solidFill>
                  <a:schemeClr val="tx1">
                    <a:lumMod val="50000"/>
                    <a:lumOff val="50000"/>
                  </a:schemeClr>
                </a:solidFill>
                <a:latin typeface="Poppins" panose="00000500000000000000" pitchFamily="2" charset="0"/>
                <a:cs typeface="Poppins" panose="00000500000000000000" pitchFamily="2" charset="0"/>
                <a:hlinkClick r:id="rId14">
                  <a:extLst>
                    <a:ext uri="{A12FA001-AC4F-418D-AE19-62706E023703}">
                      <ahyp:hlinkClr xmlns:ahyp="http://schemas.microsoft.com/office/drawing/2018/hyperlinkcolor" val="tx"/>
                    </a:ext>
                  </a:extLst>
                </a:hlinkClick>
              </a:rPr>
              <a:t>https://creativecommons.org/licenses/by/4.0/</a:t>
            </a:r>
            <a:endParaRPr lang="fr-FR" sz="700" dirty="0">
              <a:solidFill>
                <a:schemeClr val="tx1">
                  <a:lumMod val="50000"/>
                  <a:lumOff val="50000"/>
                </a:schemeClr>
              </a:solidFill>
              <a:latin typeface="Poppins" panose="00000500000000000000" pitchFamily="2" charset="0"/>
              <a:cs typeface="Poppins" panose="00000500000000000000" pitchFamily="2" charset="0"/>
            </a:endParaRPr>
          </a:p>
        </p:txBody>
      </p:sp>
      <p:sp>
        <p:nvSpPr>
          <p:cNvPr id="9" name="ZoneTexte 8">
            <a:extLst>
              <a:ext uri="{FF2B5EF4-FFF2-40B4-BE49-F238E27FC236}">
                <a16:creationId xmlns:a16="http://schemas.microsoft.com/office/drawing/2014/main" id="{49C18B3B-3B5B-F650-4348-B2A33155E287}"/>
              </a:ext>
            </a:extLst>
          </p:cNvPr>
          <p:cNvSpPr txBox="1"/>
          <p:nvPr userDrawn="1"/>
        </p:nvSpPr>
        <p:spPr>
          <a:xfrm>
            <a:off x="5629013" y="6133850"/>
            <a:ext cx="2204450" cy="369332"/>
          </a:xfrm>
          <a:prstGeom prst="rect">
            <a:avLst/>
          </a:prstGeom>
          <a:noFill/>
        </p:spPr>
        <p:txBody>
          <a:bodyPr wrap="none" rtlCol="0">
            <a:spAutoFit/>
          </a:bodyPr>
          <a:lstStyle/>
          <a:p>
            <a:r>
              <a:rPr lang="fr-FR" i="1" dirty="0" err="1">
                <a:solidFill>
                  <a:srgbClr val="24226A"/>
                </a:solidFill>
                <a:latin typeface="Poppins" panose="00000500000000000000" pitchFamily="2" charset="0"/>
                <a:cs typeface="Poppins" panose="00000500000000000000" pitchFamily="2" charset="0"/>
              </a:rPr>
              <a:t>Educational</a:t>
            </a:r>
            <a:r>
              <a:rPr lang="fr-FR" i="1" dirty="0">
                <a:solidFill>
                  <a:srgbClr val="24226A"/>
                </a:solidFill>
                <a:latin typeface="Poppins" panose="00000500000000000000" pitchFamily="2" charset="0"/>
                <a:cs typeface="Poppins" panose="00000500000000000000" pitchFamily="2" charset="0"/>
              </a:rPr>
              <a:t> Tools</a:t>
            </a:r>
          </a:p>
        </p:txBody>
      </p:sp>
      <p:pic>
        <p:nvPicPr>
          <p:cNvPr id="10" name="Image 9">
            <a:extLst>
              <a:ext uri="{FF2B5EF4-FFF2-40B4-BE49-F238E27FC236}">
                <a16:creationId xmlns:a16="http://schemas.microsoft.com/office/drawing/2014/main" id="{5429A786-9DA0-29B4-DDC0-97337C848C95}"/>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067195" y="96116"/>
            <a:ext cx="862064" cy="735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26231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75B43A1-8959-0F7A-A696-6999D14AF92E}"/>
              </a:ext>
            </a:extLst>
          </p:cNvPr>
          <p:cNvSpPr/>
          <p:nvPr/>
        </p:nvSpPr>
        <p:spPr>
          <a:xfrm>
            <a:off x="0" y="0"/>
            <a:ext cx="9144000" cy="6858000"/>
          </a:xfrm>
          <a:prstGeom prst="rect">
            <a:avLst/>
          </a:prstGeom>
          <a:noFill/>
          <a:ln w="63500">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21082E92-68E4-7BC2-ED8D-83E1473D11D4}"/>
              </a:ext>
            </a:extLst>
          </p:cNvPr>
          <p:cNvSpPr txBox="1"/>
          <p:nvPr/>
        </p:nvSpPr>
        <p:spPr>
          <a:xfrm>
            <a:off x="671118" y="0"/>
            <a:ext cx="7659149" cy="1569660"/>
          </a:xfrm>
          <a:prstGeom prst="rect">
            <a:avLst/>
          </a:prstGeom>
          <a:noFill/>
        </p:spPr>
        <p:txBody>
          <a:bodyPr wrap="square" rtlCol="0">
            <a:spAutoFit/>
          </a:bodyPr>
          <a:lstStyle/>
          <a:p>
            <a:pPr algn="ctr"/>
            <a:r>
              <a:rPr lang="fr-FR" sz="4800" b="1" dirty="0">
                <a:solidFill>
                  <a:srgbClr val="FDC400"/>
                </a:solidFill>
                <a:latin typeface="Poppins" panose="00000500000000000000" pitchFamily="2" charset="0"/>
                <a:cs typeface="Poppins" panose="00000500000000000000" pitchFamily="2" charset="0"/>
              </a:rPr>
              <a:t>DIABETES</a:t>
            </a:r>
          </a:p>
          <a:p>
            <a:pPr algn="ctr"/>
            <a:r>
              <a:rPr lang="fr-FR" sz="4800" b="1" dirty="0">
                <a:solidFill>
                  <a:srgbClr val="FDC400"/>
                </a:solidFill>
                <a:latin typeface="Poppins" panose="00000500000000000000" pitchFamily="2" charset="0"/>
                <a:cs typeface="Poppins" panose="00000500000000000000" pitchFamily="2" charset="0"/>
              </a:rPr>
              <a:t>SGLT-2 INHIBITORS</a:t>
            </a:r>
          </a:p>
        </p:txBody>
      </p:sp>
      <p:sp>
        <p:nvSpPr>
          <p:cNvPr id="4" name="ZoneTexte 3">
            <a:extLst>
              <a:ext uri="{FF2B5EF4-FFF2-40B4-BE49-F238E27FC236}">
                <a16:creationId xmlns:a16="http://schemas.microsoft.com/office/drawing/2014/main" id="{11AE43F3-E010-8E11-260C-16631D56D260}"/>
              </a:ext>
            </a:extLst>
          </p:cNvPr>
          <p:cNvSpPr txBox="1"/>
          <p:nvPr/>
        </p:nvSpPr>
        <p:spPr>
          <a:xfrm>
            <a:off x="1362076" y="1434007"/>
            <a:ext cx="6277122" cy="830997"/>
          </a:xfrm>
          <a:prstGeom prst="rect">
            <a:avLst/>
          </a:prstGeom>
          <a:noFill/>
        </p:spPr>
        <p:txBody>
          <a:bodyPr wrap="square" rtlCol="0">
            <a:spAutoFit/>
          </a:bodyPr>
          <a:lstStyle/>
          <a:p>
            <a:pPr algn="ctr"/>
            <a:r>
              <a:rPr lang="en-US" sz="1200" dirty="0">
                <a:latin typeface="Poppins" panose="00000500000000000000" pitchFamily="2" charset="0"/>
                <a:cs typeface="Poppins" panose="00000500000000000000" pitchFamily="2" charset="0"/>
              </a:rPr>
              <a:t>SGLT2 inhibitors play a crucial role in managing type 2 diabetes. They block the SGLT2 protein in the kidneys, reducing glucose reabsorption into the blood and increasing its excretion in the urine. This helps lower blood sugar levels. Additionally, they have shown benefits for patients with heart failure.</a:t>
            </a:r>
            <a:endParaRPr lang="fr-FR" sz="1200" dirty="0">
              <a:latin typeface="Poppins" panose="00000500000000000000" pitchFamily="2" charset="0"/>
              <a:cs typeface="Poppins" panose="00000500000000000000" pitchFamily="2" charset="0"/>
            </a:endParaRPr>
          </a:p>
        </p:txBody>
      </p:sp>
      <p:grpSp>
        <p:nvGrpSpPr>
          <p:cNvPr id="666" name="Group 191">
            <a:extLst>
              <a:ext uri="{FF2B5EF4-FFF2-40B4-BE49-F238E27FC236}">
                <a16:creationId xmlns:a16="http://schemas.microsoft.com/office/drawing/2014/main" id="{55F707AD-B350-743F-4EA9-8B83E55EDEA2}"/>
              </a:ext>
            </a:extLst>
          </p:cNvPr>
          <p:cNvGrpSpPr>
            <a:grpSpLocks/>
          </p:cNvGrpSpPr>
          <p:nvPr/>
        </p:nvGrpSpPr>
        <p:grpSpPr bwMode="auto">
          <a:xfrm rot="12622265">
            <a:off x="4395571" y="2770464"/>
            <a:ext cx="210241" cy="328098"/>
            <a:chOff x="2183" y="2988"/>
            <a:chExt cx="169" cy="243"/>
          </a:xfrm>
        </p:grpSpPr>
        <p:sp>
          <p:nvSpPr>
            <p:cNvPr id="667" name="Freeform 178">
              <a:extLst>
                <a:ext uri="{FF2B5EF4-FFF2-40B4-BE49-F238E27FC236}">
                  <a16:creationId xmlns:a16="http://schemas.microsoft.com/office/drawing/2014/main" id="{819329B6-7B89-EA1C-50D0-87C05E7649D0}"/>
                </a:ext>
              </a:extLst>
            </p:cNvPr>
            <p:cNvSpPr>
              <a:spLocks/>
            </p:cNvSpPr>
            <p:nvPr/>
          </p:nvSpPr>
          <p:spPr bwMode="auto">
            <a:xfrm>
              <a:off x="2220" y="3038"/>
              <a:ext cx="132" cy="193"/>
            </a:xfrm>
            <a:custGeom>
              <a:avLst/>
              <a:gdLst>
                <a:gd name="T0" fmla="*/ 588 w 72"/>
                <a:gd name="T1" fmla="*/ 885 h 88"/>
                <a:gd name="T2" fmla="*/ 0 w 72"/>
                <a:gd name="T3" fmla="*/ 0 h 88"/>
                <a:gd name="T4" fmla="*/ 0 60000 65536"/>
                <a:gd name="T5" fmla="*/ 0 60000 65536"/>
              </a:gdLst>
              <a:ahLst/>
              <a:cxnLst>
                <a:cxn ang="T4">
                  <a:pos x="T0" y="T1"/>
                </a:cxn>
                <a:cxn ang="T5">
                  <a:pos x="T2" y="T3"/>
                </a:cxn>
              </a:cxnLst>
              <a:rect l="0" t="0" r="r" b="b"/>
              <a:pathLst>
                <a:path w="72" h="88">
                  <a:moveTo>
                    <a:pt x="72" y="88"/>
                  </a:moveTo>
                  <a:cubicBezTo>
                    <a:pt x="45" y="63"/>
                    <a:pt x="21" y="34"/>
                    <a:pt x="0" y="0"/>
                  </a:cubicBezTo>
                </a:path>
              </a:pathLst>
            </a:cu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b="1" dirty="0">
                <a:latin typeface="Poppins Black" panose="00000A00000000000000" pitchFamily="2" charset="0"/>
                <a:cs typeface="Poppins Black" panose="00000A00000000000000" pitchFamily="2" charset="0"/>
              </a:endParaRPr>
            </a:p>
          </p:txBody>
        </p:sp>
        <p:sp>
          <p:nvSpPr>
            <p:cNvPr id="668" name="Freeform 179">
              <a:extLst>
                <a:ext uri="{FF2B5EF4-FFF2-40B4-BE49-F238E27FC236}">
                  <a16:creationId xmlns:a16="http://schemas.microsoft.com/office/drawing/2014/main" id="{8C512839-0B0F-2698-22FD-6C9D97084162}"/>
                </a:ext>
              </a:extLst>
            </p:cNvPr>
            <p:cNvSpPr>
              <a:spLocks/>
            </p:cNvSpPr>
            <p:nvPr/>
          </p:nvSpPr>
          <p:spPr bwMode="auto">
            <a:xfrm>
              <a:off x="2183" y="2988"/>
              <a:ext cx="79" cy="95"/>
            </a:xfrm>
            <a:custGeom>
              <a:avLst/>
              <a:gdLst>
                <a:gd name="T0" fmla="*/ 0 w 39"/>
                <a:gd name="T1" fmla="*/ 0 h 44"/>
                <a:gd name="T2" fmla="*/ 324 w 39"/>
                <a:gd name="T3" fmla="*/ 209 h 44"/>
                <a:gd name="T4" fmla="*/ 140 w 39"/>
                <a:gd name="T5" fmla="*/ 261 h 44"/>
                <a:gd name="T6" fmla="*/ 24 w 39"/>
                <a:gd name="T7" fmla="*/ 443 h 44"/>
                <a:gd name="T8" fmla="*/ 0 w 39"/>
                <a:gd name="T9" fmla="*/ 0 h 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9" h="44">
                  <a:moveTo>
                    <a:pt x="0" y="0"/>
                  </a:moveTo>
                  <a:cubicBezTo>
                    <a:pt x="11" y="9"/>
                    <a:pt x="26" y="18"/>
                    <a:pt x="39" y="21"/>
                  </a:cubicBezTo>
                  <a:cubicBezTo>
                    <a:pt x="17" y="26"/>
                    <a:pt x="17" y="26"/>
                    <a:pt x="17" y="26"/>
                  </a:cubicBezTo>
                  <a:cubicBezTo>
                    <a:pt x="3" y="44"/>
                    <a:pt x="3" y="44"/>
                    <a:pt x="3" y="44"/>
                  </a:cubicBezTo>
                  <a:cubicBezTo>
                    <a:pt x="5" y="31"/>
                    <a:pt x="3" y="14"/>
                    <a:pt x="0" y="0"/>
                  </a:cubicBezTo>
                  <a:close/>
                </a:path>
              </a:pathLst>
            </a:cu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b="1">
                <a:latin typeface="Poppins Black" panose="00000A00000000000000" pitchFamily="2" charset="0"/>
                <a:cs typeface="Poppins Black" panose="00000A00000000000000" pitchFamily="2" charset="0"/>
              </a:endParaRPr>
            </a:p>
          </p:txBody>
        </p:sp>
      </p:grpSp>
      <p:sp>
        <p:nvSpPr>
          <p:cNvPr id="1024" name="Rectangle : coins arrondis 1023">
            <a:extLst>
              <a:ext uri="{FF2B5EF4-FFF2-40B4-BE49-F238E27FC236}">
                <a16:creationId xmlns:a16="http://schemas.microsoft.com/office/drawing/2014/main" id="{44B76D65-493A-5160-F9ED-5C0C3C459C7D}"/>
              </a:ext>
            </a:extLst>
          </p:cNvPr>
          <p:cNvSpPr/>
          <p:nvPr/>
        </p:nvSpPr>
        <p:spPr>
          <a:xfrm>
            <a:off x="3960126" y="2340242"/>
            <a:ext cx="1081132" cy="397386"/>
          </a:xfrm>
          <a:prstGeom prst="roundRect">
            <a:avLst>
              <a:gd name="adj" fmla="val 50000"/>
            </a:avLst>
          </a:prstGeom>
          <a:solidFill>
            <a:schemeClr val="bg1"/>
          </a:solidFill>
          <a:ln w="38100">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solidFill>
                  <a:srgbClr val="FDC400"/>
                </a:solidFill>
                <a:latin typeface="Poppins Black" panose="00000A00000000000000" pitchFamily="2" charset="0"/>
                <a:cs typeface="Poppins Black" panose="00000A00000000000000" pitchFamily="2" charset="0"/>
              </a:rPr>
              <a:t>SGLT-2 INHIBITION</a:t>
            </a:r>
          </a:p>
        </p:txBody>
      </p:sp>
      <p:pic>
        <p:nvPicPr>
          <p:cNvPr id="1026" name="Picture 2">
            <a:extLst>
              <a:ext uri="{FF2B5EF4-FFF2-40B4-BE49-F238E27FC236}">
                <a16:creationId xmlns:a16="http://schemas.microsoft.com/office/drawing/2014/main" id="{374A5E07-247D-76B9-A2F2-8861DEB9BE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4297" y="3677121"/>
            <a:ext cx="616169" cy="7624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issu adipeux">
            <a:extLst>
              <a:ext uri="{FF2B5EF4-FFF2-40B4-BE49-F238E27FC236}">
                <a16:creationId xmlns:a16="http://schemas.microsoft.com/office/drawing/2014/main" id="{78BC47B8-74AE-6E26-E481-EACFB04074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6219" y="5239819"/>
            <a:ext cx="683267" cy="8470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ancréas">
            <a:extLst>
              <a:ext uri="{FF2B5EF4-FFF2-40B4-BE49-F238E27FC236}">
                <a16:creationId xmlns:a16="http://schemas.microsoft.com/office/drawing/2014/main" id="{624EE0D2-6A95-455F-12A9-0B978CFFE9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58030" y="5375262"/>
            <a:ext cx="1275084" cy="50578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foie vesicule">
            <a:extLst>
              <a:ext uri="{FF2B5EF4-FFF2-40B4-BE49-F238E27FC236}">
                <a16:creationId xmlns:a16="http://schemas.microsoft.com/office/drawing/2014/main" id="{A9895A8D-63C7-4A36-8BB8-EC9F3ABB539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0474" y="3789413"/>
            <a:ext cx="838899" cy="645952"/>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Rein">
            <a:extLst>
              <a:ext uri="{FF2B5EF4-FFF2-40B4-BE49-F238E27FC236}">
                <a16:creationId xmlns:a16="http://schemas.microsoft.com/office/drawing/2014/main" id="{8F6DC7AC-3DB6-F064-F300-24B94B23E59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48480" y="4045081"/>
            <a:ext cx="410366" cy="624923"/>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e 10">
            <a:extLst>
              <a:ext uri="{FF2B5EF4-FFF2-40B4-BE49-F238E27FC236}">
                <a16:creationId xmlns:a16="http://schemas.microsoft.com/office/drawing/2014/main" id="{2B4A4367-27FD-52D0-E09C-5293514C5CA2}"/>
              </a:ext>
            </a:extLst>
          </p:cNvPr>
          <p:cNvGrpSpPr/>
          <p:nvPr/>
        </p:nvGrpSpPr>
        <p:grpSpPr>
          <a:xfrm rot="7738769">
            <a:off x="2416173" y="4759887"/>
            <a:ext cx="266994" cy="361208"/>
            <a:chOff x="1990386" y="2928110"/>
            <a:chExt cx="266994" cy="361208"/>
          </a:xfrm>
        </p:grpSpPr>
        <p:sp>
          <p:nvSpPr>
            <p:cNvPr id="12" name="Organigramme : Connecteur 11">
              <a:extLst>
                <a:ext uri="{FF2B5EF4-FFF2-40B4-BE49-F238E27FC236}">
                  <a16:creationId xmlns:a16="http://schemas.microsoft.com/office/drawing/2014/main" id="{369B520A-17AB-FECE-B3BD-D6A669F0E82A}"/>
                </a:ext>
              </a:extLst>
            </p:cNvPr>
            <p:cNvSpPr/>
            <p:nvPr/>
          </p:nvSpPr>
          <p:spPr>
            <a:xfrm>
              <a:off x="2098536" y="2928110"/>
              <a:ext cx="158844" cy="145282"/>
            </a:xfrm>
            <a:prstGeom prst="flowChartConnector">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50" b="1">
                <a:latin typeface="Poppins Black" panose="00000A00000000000000" pitchFamily="2" charset="0"/>
                <a:cs typeface="Poppins Black" panose="00000A00000000000000" pitchFamily="2" charset="0"/>
              </a:endParaRPr>
            </a:p>
          </p:txBody>
        </p:sp>
        <p:sp>
          <p:nvSpPr>
            <p:cNvPr id="13" name="Organigramme : Connecteur 12">
              <a:extLst>
                <a:ext uri="{FF2B5EF4-FFF2-40B4-BE49-F238E27FC236}">
                  <a16:creationId xmlns:a16="http://schemas.microsoft.com/office/drawing/2014/main" id="{1BCB04FC-53CB-84BB-09D5-E8DDF63C70E0}"/>
                </a:ext>
              </a:extLst>
            </p:cNvPr>
            <p:cNvSpPr/>
            <p:nvPr/>
          </p:nvSpPr>
          <p:spPr>
            <a:xfrm>
              <a:off x="2033249" y="3100339"/>
              <a:ext cx="119401" cy="109585"/>
            </a:xfrm>
            <a:prstGeom prst="flowChartConnector">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50" b="1">
                <a:latin typeface="Poppins Black" panose="00000A00000000000000" pitchFamily="2" charset="0"/>
                <a:cs typeface="Poppins Black" panose="00000A00000000000000" pitchFamily="2" charset="0"/>
              </a:endParaRPr>
            </a:p>
          </p:txBody>
        </p:sp>
        <p:sp>
          <p:nvSpPr>
            <p:cNvPr id="14" name="Organigramme : Connecteur 13">
              <a:extLst>
                <a:ext uri="{FF2B5EF4-FFF2-40B4-BE49-F238E27FC236}">
                  <a16:creationId xmlns:a16="http://schemas.microsoft.com/office/drawing/2014/main" id="{4989C78A-8CB3-E63D-280F-C1C6180CDF8D}"/>
                </a:ext>
              </a:extLst>
            </p:cNvPr>
            <p:cNvSpPr/>
            <p:nvPr/>
          </p:nvSpPr>
          <p:spPr>
            <a:xfrm flipH="1">
              <a:off x="1990386" y="3235307"/>
              <a:ext cx="45719" cy="54011"/>
            </a:xfrm>
            <a:prstGeom prst="flowChartConnector">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50" b="1">
                <a:latin typeface="Poppins Black" panose="00000A00000000000000" pitchFamily="2" charset="0"/>
                <a:cs typeface="Poppins Black" panose="00000A00000000000000" pitchFamily="2" charset="0"/>
              </a:endParaRPr>
            </a:p>
          </p:txBody>
        </p:sp>
      </p:grpSp>
      <p:grpSp>
        <p:nvGrpSpPr>
          <p:cNvPr id="15" name="Groupe 14">
            <a:extLst>
              <a:ext uri="{FF2B5EF4-FFF2-40B4-BE49-F238E27FC236}">
                <a16:creationId xmlns:a16="http://schemas.microsoft.com/office/drawing/2014/main" id="{2668CAD1-1AC5-B5A5-465C-66337237539F}"/>
              </a:ext>
            </a:extLst>
          </p:cNvPr>
          <p:cNvGrpSpPr/>
          <p:nvPr/>
        </p:nvGrpSpPr>
        <p:grpSpPr>
          <a:xfrm>
            <a:off x="6040800" y="4757864"/>
            <a:ext cx="266994" cy="361208"/>
            <a:chOff x="1990386" y="2928110"/>
            <a:chExt cx="266994" cy="361208"/>
          </a:xfrm>
        </p:grpSpPr>
        <p:sp>
          <p:nvSpPr>
            <p:cNvPr id="16" name="Organigramme : Connecteur 15">
              <a:extLst>
                <a:ext uri="{FF2B5EF4-FFF2-40B4-BE49-F238E27FC236}">
                  <a16:creationId xmlns:a16="http://schemas.microsoft.com/office/drawing/2014/main" id="{461AB638-CB7C-F41B-D5E4-9700E6F4EAD3}"/>
                </a:ext>
              </a:extLst>
            </p:cNvPr>
            <p:cNvSpPr/>
            <p:nvPr/>
          </p:nvSpPr>
          <p:spPr>
            <a:xfrm>
              <a:off x="2098536" y="2928110"/>
              <a:ext cx="158844" cy="145282"/>
            </a:xfrm>
            <a:prstGeom prst="flowChartConnector">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50" b="1">
                <a:latin typeface="Poppins Black" panose="00000A00000000000000" pitchFamily="2" charset="0"/>
                <a:cs typeface="Poppins Black" panose="00000A00000000000000" pitchFamily="2" charset="0"/>
              </a:endParaRPr>
            </a:p>
          </p:txBody>
        </p:sp>
        <p:sp>
          <p:nvSpPr>
            <p:cNvPr id="17" name="Organigramme : Connecteur 16">
              <a:extLst>
                <a:ext uri="{FF2B5EF4-FFF2-40B4-BE49-F238E27FC236}">
                  <a16:creationId xmlns:a16="http://schemas.microsoft.com/office/drawing/2014/main" id="{5904DDB8-1222-EAF6-B91B-A75317DE218A}"/>
                </a:ext>
              </a:extLst>
            </p:cNvPr>
            <p:cNvSpPr/>
            <p:nvPr/>
          </p:nvSpPr>
          <p:spPr>
            <a:xfrm>
              <a:off x="2033249" y="3100339"/>
              <a:ext cx="119401" cy="109585"/>
            </a:xfrm>
            <a:prstGeom prst="flowChartConnector">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50" b="1">
                <a:latin typeface="Poppins Black" panose="00000A00000000000000" pitchFamily="2" charset="0"/>
                <a:cs typeface="Poppins Black" panose="00000A00000000000000" pitchFamily="2" charset="0"/>
              </a:endParaRPr>
            </a:p>
          </p:txBody>
        </p:sp>
        <p:sp>
          <p:nvSpPr>
            <p:cNvPr id="18" name="Organigramme : Connecteur 17">
              <a:extLst>
                <a:ext uri="{FF2B5EF4-FFF2-40B4-BE49-F238E27FC236}">
                  <a16:creationId xmlns:a16="http://schemas.microsoft.com/office/drawing/2014/main" id="{E51583B5-22AD-0D4A-6632-AC60E1EFE458}"/>
                </a:ext>
              </a:extLst>
            </p:cNvPr>
            <p:cNvSpPr/>
            <p:nvPr/>
          </p:nvSpPr>
          <p:spPr>
            <a:xfrm flipH="1">
              <a:off x="1990386" y="3235307"/>
              <a:ext cx="45719" cy="54011"/>
            </a:xfrm>
            <a:prstGeom prst="flowChartConnector">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50" b="1">
                <a:latin typeface="Poppins Black" panose="00000A00000000000000" pitchFamily="2" charset="0"/>
                <a:cs typeface="Poppins Black" panose="00000A00000000000000" pitchFamily="2" charset="0"/>
              </a:endParaRPr>
            </a:p>
          </p:txBody>
        </p:sp>
      </p:grpSp>
      <p:grpSp>
        <p:nvGrpSpPr>
          <p:cNvPr id="28" name="Groupe 27">
            <a:extLst>
              <a:ext uri="{FF2B5EF4-FFF2-40B4-BE49-F238E27FC236}">
                <a16:creationId xmlns:a16="http://schemas.microsoft.com/office/drawing/2014/main" id="{1E70FE6C-D41D-AAF3-BE3A-A9C5AEB866F4}"/>
              </a:ext>
            </a:extLst>
          </p:cNvPr>
          <p:cNvGrpSpPr/>
          <p:nvPr/>
        </p:nvGrpSpPr>
        <p:grpSpPr>
          <a:xfrm>
            <a:off x="4292719" y="5695219"/>
            <a:ext cx="498063" cy="185826"/>
            <a:chOff x="4284222" y="5676565"/>
            <a:chExt cx="498063" cy="185826"/>
          </a:xfrm>
        </p:grpSpPr>
        <p:grpSp>
          <p:nvGrpSpPr>
            <p:cNvPr id="19" name="Groupe 18">
              <a:extLst>
                <a:ext uri="{FF2B5EF4-FFF2-40B4-BE49-F238E27FC236}">
                  <a16:creationId xmlns:a16="http://schemas.microsoft.com/office/drawing/2014/main" id="{7E5686DF-F526-68A3-6C39-82A8AD4FEF94}"/>
                </a:ext>
              </a:extLst>
            </p:cNvPr>
            <p:cNvGrpSpPr/>
            <p:nvPr/>
          </p:nvGrpSpPr>
          <p:grpSpPr>
            <a:xfrm rot="15377360">
              <a:off x="4337815" y="5622972"/>
              <a:ext cx="185826" cy="293012"/>
              <a:chOff x="2071554" y="2928110"/>
              <a:chExt cx="185826" cy="293012"/>
            </a:xfrm>
          </p:grpSpPr>
          <p:sp>
            <p:nvSpPr>
              <p:cNvPr id="20" name="Organigramme : Connecteur 19">
                <a:extLst>
                  <a:ext uri="{FF2B5EF4-FFF2-40B4-BE49-F238E27FC236}">
                    <a16:creationId xmlns:a16="http://schemas.microsoft.com/office/drawing/2014/main" id="{AF4EC501-AF4A-E08A-A72F-7231B105F4EE}"/>
                  </a:ext>
                </a:extLst>
              </p:cNvPr>
              <p:cNvSpPr/>
              <p:nvPr/>
            </p:nvSpPr>
            <p:spPr>
              <a:xfrm>
                <a:off x="2098536" y="2928110"/>
                <a:ext cx="158844" cy="145282"/>
              </a:xfrm>
              <a:prstGeom prst="flowChartConnector">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50" b="1" dirty="0">
                  <a:latin typeface="Poppins Black" panose="00000A00000000000000" pitchFamily="2" charset="0"/>
                  <a:cs typeface="Poppins Black" panose="00000A00000000000000" pitchFamily="2" charset="0"/>
                </a:endParaRPr>
              </a:p>
            </p:txBody>
          </p:sp>
          <p:sp>
            <p:nvSpPr>
              <p:cNvPr id="21" name="Organigramme : Connecteur 20">
                <a:extLst>
                  <a:ext uri="{FF2B5EF4-FFF2-40B4-BE49-F238E27FC236}">
                    <a16:creationId xmlns:a16="http://schemas.microsoft.com/office/drawing/2014/main" id="{29FAA86B-55AF-FFB2-B260-96056E35711E}"/>
                  </a:ext>
                </a:extLst>
              </p:cNvPr>
              <p:cNvSpPr/>
              <p:nvPr/>
            </p:nvSpPr>
            <p:spPr>
              <a:xfrm>
                <a:off x="2071554" y="3111537"/>
                <a:ext cx="119401" cy="109585"/>
              </a:xfrm>
              <a:prstGeom prst="flowChartConnector">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50" b="1">
                  <a:latin typeface="Poppins Black" panose="00000A00000000000000" pitchFamily="2" charset="0"/>
                  <a:cs typeface="Poppins Black" panose="00000A00000000000000" pitchFamily="2" charset="0"/>
                </a:endParaRPr>
              </a:p>
            </p:txBody>
          </p:sp>
        </p:grpSp>
        <p:sp>
          <p:nvSpPr>
            <p:cNvPr id="27" name="Organigramme : Connecteur 26">
              <a:extLst>
                <a:ext uri="{FF2B5EF4-FFF2-40B4-BE49-F238E27FC236}">
                  <a16:creationId xmlns:a16="http://schemas.microsoft.com/office/drawing/2014/main" id="{803E8B96-B82A-6D05-0E2B-C3EE7C2272C6}"/>
                </a:ext>
              </a:extLst>
            </p:cNvPr>
            <p:cNvSpPr/>
            <p:nvPr/>
          </p:nvSpPr>
          <p:spPr>
            <a:xfrm rot="15377360">
              <a:off x="4630222" y="5701239"/>
              <a:ext cx="158844" cy="145282"/>
            </a:xfrm>
            <a:prstGeom prst="flowChartConnector">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50" b="1" dirty="0">
                <a:latin typeface="Poppins Black" panose="00000A00000000000000" pitchFamily="2" charset="0"/>
                <a:cs typeface="Poppins Black" panose="00000A00000000000000" pitchFamily="2" charset="0"/>
              </a:endParaRPr>
            </a:p>
          </p:txBody>
        </p:sp>
      </p:grpSp>
      <p:grpSp>
        <p:nvGrpSpPr>
          <p:cNvPr id="29" name="Groupe 28">
            <a:extLst>
              <a:ext uri="{FF2B5EF4-FFF2-40B4-BE49-F238E27FC236}">
                <a16:creationId xmlns:a16="http://schemas.microsoft.com/office/drawing/2014/main" id="{40418A4E-516C-DBD4-5C3C-9F7DB892B4E1}"/>
              </a:ext>
            </a:extLst>
          </p:cNvPr>
          <p:cNvGrpSpPr/>
          <p:nvPr/>
        </p:nvGrpSpPr>
        <p:grpSpPr>
          <a:xfrm rot="12469202">
            <a:off x="3053315" y="3303636"/>
            <a:ext cx="266994" cy="361208"/>
            <a:chOff x="1990386" y="2928110"/>
            <a:chExt cx="266994" cy="361208"/>
          </a:xfrm>
        </p:grpSpPr>
        <p:sp>
          <p:nvSpPr>
            <p:cNvPr id="30" name="Organigramme : Connecteur 29">
              <a:extLst>
                <a:ext uri="{FF2B5EF4-FFF2-40B4-BE49-F238E27FC236}">
                  <a16:creationId xmlns:a16="http://schemas.microsoft.com/office/drawing/2014/main" id="{432CCD15-DA9C-31BF-60E5-361CFDB88E7F}"/>
                </a:ext>
              </a:extLst>
            </p:cNvPr>
            <p:cNvSpPr/>
            <p:nvPr/>
          </p:nvSpPr>
          <p:spPr>
            <a:xfrm>
              <a:off x="2098536" y="2928110"/>
              <a:ext cx="158844" cy="145282"/>
            </a:xfrm>
            <a:prstGeom prst="flowChartConnector">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50" b="1">
                <a:latin typeface="Poppins Black" panose="00000A00000000000000" pitchFamily="2" charset="0"/>
                <a:cs typeface="Poppins Black" panose="00000A00000000000000" pitchFamily="2" charset="0"/>
              </a:endParaRPr>
            </a:p>
          </p:txBody>
        </p:sp>
        <p:sp>
          <p:nvSpPr>
            <p:cNvPr id="31" name="Organigramme : Connecteur 30">
              <a:extLst>
                <a:ext uri="{FF2B5EF4-FFF2-40B4-BE49-F238E27FC236}">
                  <a16:creationId xmlns:a16="http://schemas.microsoft.com/office/drawing/2014/main" id="{ACE62D37-4A75-2BBD-2837-A0DD1A1792FA}"/>
                </a:ext>
              </a:extLst>
            </p:cNvPr>
            <p:cNvSpPr/>
            <p:nvPr/>
          </p:nvSpPr>
          <p:spPr>
            <a:xfrm>
              <a:off x="2033249" y="3100339"/>
              <a:ext cx="119401" cy="109585"/>
            </a:xfrm>
            <a:prstGeom prst="flowChartConnector">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50" b="1">
                <a:latin typeface="Poppins Black" panose="00000A00000000000000" pitchFamily="2" charset="0"/>
                <a:cs typeface="Poppins Black" panose="00000A00000000000000" pitchFamily="2" charset="0"/>
              </a:endParaRPr>
            </a:p>
          </p:txBody>
        </p:sp>
        <p:sp>
          <p:nvSpPr>
            <p:cNvPr id="32" name="Organigramme : Connecteur 31">
              <a:extLst>
                <a:ext uri="{FF2B5EF4-FFF2-40B4-BE49-F238E27FC236}">
                  <a16:creationId xmlns:a16="http://schemas.microsoft.com/office/drawing/2014/main" id="{3B3A493F-0720-C74C-8BBA-9637A64860D8}"/>
                </a:ext>
              </a:extLst>
            </p:cNvPr>
            <p:cNvSpPr/>
            <p:nvPr/>
          </p:nvSpPr>
          <p:spPr>
            <a:xfrm flipH="1">
              <a:off x="1990386" y="3235307"/>
              <a:ext cx="45719" cy="54011"/>
            </a:xfrm>
            <a:prstGeom prst="flowChartConnector">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50" b="1">
                <a:latin typeface="Poppins Black" panose="00000A00000000000000" pitchFamily="2" charset="0"/>
                <a:cs typeface="Poppins Black" panose="00000A00000000000000" pitchFamily="2" charset="0"/>
              </a:endParaRPr>
            </a:p>
          </p:txBody>
        </p:sp>
      </p:grpSp>
      <p:grpSp>
        <p:nvGrpSpPr>
          <p:cNvPr id="33" name="Groupe 32">
            <a:extLst>
              <a:ext uri="{FF2B5EF4-FFF2-40B4-BE49-F238E27FC236}">
                <a16:creationId xmlns:a16="http://schemas.microsoft.com/office/drawing/2014/main" id="{C36CBA25-0A92-FCA2-BC11-5DE525F2409B}"/>
              </a:ext>
            </a:extLst>
          </p:cNvPr>
          <p:cNvGrpSpPr/>
          <p:nvPr/>
        </p:nvGrpSpPr>
        <p:grpSpPr>
          <a:xfrm rot="16434357">
            <a:off x="5656367" y="3349083"/>
            <a:ext cx="266994" cy="361208"/>
            <a:chOff x="1990386" y="2928110"/>
            <a:chExt cx="266994" cy="361208"/>
          </a:xfrm>
        </p:grpSpPr>
        <p:sp>
          <p:nvSpPr>
            <p:cNvPr id="34" name="Organigramme : Connecteur 33">
              <a:extLst>
                <a:ext uri="{FF2B5EF4-FFF2-40B4-BE49-F238E27FC236}">
                  <a16:creationId xmlns:a16="http://schemas.microsoft.com/office/drawing/2014/main" id="{94E134A6-AB6A-0A42-8883-50D80814771F}"/>
                </a:ext>
              </a:extLst>
            </p:cNvPr>
            <p:cNvSpPr/>
            <p:nvPr/>
          </p:nvSpPr>
          <p:spPr>
            <a:xfrm>
              <a:off x="2098536" y="2928110"/>
              <a:ext cx="158844" cy="145282"/>
            </a:xfrm>
            <a:prstGeom prst="flowChartConnector">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50" b="1">
                <a:latin typeface="Poppins Black" panose="00000A00000000000000" pitchFamily="2" charset="0"/>
                <a:cs typeface="Poppins Black" panose="00000A00000000000000" pitchFamily="2" charset="0"/>
              </a:endParaRPr>
            </a:p>
          </p:txBody>
        </p:sp>
        <p:sp>
          <p:nvSpPr>
            <p:cNvPr id="35" name="Organigramme : Connecteur 34">
              <a:extLst>
                <a:ext uri="{FF2B5EF4-FFF2-40B4-BE49-F238E27FC236}">
                  <a16:creationId xmlns:a16="http://schemas.microsoft.com/office/drawing/2014/main" id="{A77AFF57-60AC-3F47-7406-33F82040A288}"/>
                </a:ext>
              </a:extLst>
            </p:cNvPr>
            <p:cNvSpPr/>
            <p:nvPr/>
          </p:nvSpPr>
          <p:spPr>
            <a:xfrm>
              <a:off x="2033249" y="3100339"/>
              <a:ext cx="119401" cy="109585"/>
            </a:xfrm>
            <a:prstGeom prst="flowChartConnector">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50" b="1">
                <a:latin typeface="Poppins Black" panose="00000A00000000000000" pitchFamily="2" charset="0"/>
                <a:cs typeface="Poppins Black" panose="00000A00000000000000" pitchFamily="2" charset="0"/>
              </a:endParaRPr>
            </a:p>
          </p:txBody>
        </p:sp>
        <p:sp>
          <p:nvSpPr>
            <p:cNvPr id="36" name="Organigramme : Connecteur 35">
              <a:extLst>
                <a:ext uri="{FF2B5EF4-FFF2-40B4-BE49-F238E27FC236}">
                  <a16:creationId xmlns:a16="http://schemas.microsoft.com/office/drawing/2014/main" id="{FE8C66A5-FCFB-E5C6-060D-E449041AA8F5}"/>
                </a:ext>
              </a:extLst>
            </p:cNvPr>
            <p:cNvSpPr/>
            <p:nvPr/>
          </p:nvSpPr>
          <p:spPr>
            <a:xfrm flipH="1">
              <a:off x="1990386" y="3235307"/>
              <a:ext cx="45719" cy="54011"/>
            </a:xfrm>
            <a:prstGeom prst="flowChartConnector">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50" b="1">
                <a:latin typeface="Poppins Black" panose="00000A00000000000000" pitchFamily="2" charset="0"/>
                <a:cs typeface="Poppins Black" panose="00000A00000000000000" pitchFamily="2" charset="0"/>
              </a:endParaRPr>
            </a:p>
          </p:txBody>
        </p:sp>
      </p:grpSp>
      <p:grpSp>
        <p:nvGrpSpPr>
          <p:cNvPr id="39" name="Groupe 38">
            <a:extLst>
              <a:ext uri="{FF2B5EF4-FFF2-40B4-BE49-F238E27FC236}">
                <a16:creationId xmlns:a16="http://schemas.microsoft.com/office/drawing/2014/main" id="{7CA13182-8285-67F0-24ED-EAA1E708BAFD}"/>
              </a:ext>
            </a:extLst>
          </p:cNvPr>
          <p:cNvGrpSpPr/>
          <p:nvPr/>
        </p:nvGrpSpPr>
        <p:grpSpPr>
          <a:xfrm>
            <a:off x="3774111" y="3129526"/>
            <a:ext cx="1445726" cy="502707"/>
            <a:chOff x="475614" y="2422939"/>
            <a:chExt cx="1445726" cy="426265"/>
          </a:xfrm>
        </p:grpSpPr>
        <p:sp>
          <p:nvSpPr>
            <p:cNvPr id="40" name="Nuage 39">
              <a:extLst>
                <a:ext uri="{FF2B5EF4-FFF2-40B4-BE49-F238E27FC236}">
                  <a16:creationId xmlns:a16="http://schemas.microsoft.com/office/drawing/2014/main" id="{CCD7A8D2-737E-F722-C0F3-3FDD1A55ACF1}"/>
                </a:ext>
              </a:extLst>
            </p:cNvPr>
            <p:cNvSpPr/>
            <p:nvPr/>
          </p:nvSpPr>
          <p:spPr>
            <a:xfrm>
              <a:off x="475614" y="2422939"/>
              <a:ext cx="1445726" cy="426265"/>
            </a:xfrm>
            <a:prstGeom prst="cloud">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50" b="1" dirty="0">
                <a:latin typeface="Poppins Black" panose="00000A00000000000000" pitchFamily="2" charset="0"/>
                <a:cs typeface="Poppins Black" panose="00000A00000000000000" pitchFamily="2" charset="0"/>
              </a:endParaRPr>
            </a:p>
          </p:txBody>
        </p:sp>
        <p:sp>
          <p:nvSpPr>
            <p:cNvPr id="41" name="ZoneTexte 40">
              <a:extLst>
                <a:ext uri="{FF2B5EF4-FFF2-40B4-BE49-F238E27FC236}">
                  <a16:creationId xmlns:a16="http://schemas.microsoft.com/office/drawing/2014/main" id="{FFC158A4-64C9-5E6F-BF2C-9E36C78732E9}"/>
                </a:ext>
              </a:extLst>
            </p:cNvPr>
            <p:cNvSpPr txBox="1"/>
            <p:nvPr/>
          </p:nvSpPr>
          <p:spPr>
            <a:xfrm>
              <a:off x="504975" y="2525552"/>
              <a:ext cx="1387003" cy="253916"/>
            </a:xfrm>
            <a:prstGeom prst="rect">
              <a:avLst/>
            </a:prstGeom>
            <a:noFill/>
          </p:spPr>
          <p:txBody>
            <a:bodyPr wrap="square" rtlCol="0">
              <a:spAutoFit/>
            </a:bodyPr>
            <a:lstStyle/>
            <a:p>
              <a:pPr algn="ctr"/>
              <a:r>
                <a:rPr lang="fr-FR" sz="1050" b="1" dirty="0">
                  <a:solidFill>
                    <a:schemeClr val="lt1"/>
                  </a:solidFill>
                  <a:latin typeface="Poppins Black" panose="00000A00000000000000" pitchFamily="2" charset="0"/>
                  <a:cs typeface="Poppins Black" panose="00000A00000000000000" pitchFamily="2" charset="0"/>
                </a:rPr>
                <a:t>GLUCOSURIA</a:t>
              </a:r>
            </a:p>
          </p:txBody>
        </p:sp>
      </p:grpSp>
      <p:sp>
        <p:nvSpPr>
          <p:cNvPr id="42" name="Rectangle : coins arrondis 41">
            <a:extLst>
              <a:ext uri="{FF2B5EF4-FFF2-40B4-BE49-F238E27FC236}">
                <a16:creationId xmlns:a16="http://schemas.microsoft.com/office/drawing/2014/main" id="{4E74236C-6561-FBFF-6D14-C7BFFE8E91CF}"/>
              </a:ext>
            </a:extLst>
          </p:cNvPr>
          <p:cNvSpPr/>
          <p:nvPr/>
        </p:nvSpPr>
        <p:spPr>
          <a:xfrm>
            <a:off x="3774111" y="4792417"/>
            <a:ext cx="1521637" cy="397386"/>
          </a:xfrm>
          <a:prstGeom prst="roundRect">
            <a:avLst>
              <a:gd name="adj" fmla="val 50000"/>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00" b="1" dirty="0">
                <a:latin typeface="Poppins Black" panose="00000A00000000000000" pitchFamily="2" charset="0"/>
                <a:cs typeface="Poppins Black" panose="00000A00000000000000" pitchFamily="2" charset="0"/>
              </a:rPr>
              <a:t>RENOPROTECTION</a:t>
            </a:r>
          </a:p>
        </p:txBody>
      </p:sp>
      <p:sp>
        <p:nvSpPr>
          <p:cNvPr id="43" name="Rectangle : coins arrondis 42">
            <a:extLst>
              <a:ext uri="{FF2B5EF4-FFF2-40B4-BE49-F238E27FC236}">
                <a16:creationId xmlns:a16="http://schemas.microsoft.com/office/drawing/2014/main" id="{21361742-E282-F19A-1E14-648445D248C4}"/>
              </a:ext>
            </a:extLst>
          </p:cNvPr>
          <p:cNvSpPr/>
          <p:nvPr/>
        </p:nvSpPr>
        <p:spPr>
          <a:xfrm>
            <a:off x="6935171" y="4030124"/>
            <a:ext cx="1521637" cy="397386"/>
          </a:xfrm>
          <a:prstGeom prst="roundRect">
            <a:avLst>
              <a:gd name="adj" fmla="val 50000"/>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00" b="1" dirty="0">
                <a:latin typeface="Poppins Black" panose="00000A00000000000000" pitchFamily="2" charset="0"/>
                <a:cs typeface="Poppins Black" panose="00000A00000000000000" pitchFamily="2" charset="0"/>
              </a:rPr>
              <a:t> ↘  HEART FAILURE</a:t>
            </a:r>
          </a:p>
        </p:txBody>
      </p:sp>
      <p:sp>
        <p:nvSpPr>
          <p:cNvPr id="44" name="Rectangle : coins arrondis 43">
            <a:extLst>
              <a:ext uri="{FF2B5EF4-FFF2-40B4-BE49-F238E27FC236}">
                <a16:creationId xmlns:a16="http://schemas.microsoft.com/office/drawing/2014/main" id="{3096AF2A-728F-D8EB-6D4D-9D27AF43CDA2}"/>
              </a:ext>
            </a:extLst>
          </p:cNvPr>
          <p:cNvSpPr/>
          <p:nvPr/>
        </p:nvSpPr>
        <p:spPr>
          <a:xfrm>
            <a:off x="6011338" y="5635740"/>
            <a:ext cx="1521637" cy="397386"/>
          </a:xfrm>
          <a:prstGeom prst="roundRect">
            <a:avLst>
              <a:gd name="adj" fmla="val 50000"/>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00" b="1" dirty="0">
                <a:latin typeface="Poppins Black" panose="00000A00000000000000" pitchFamily="2" charset="0"/>
                <a:cs typeface="Poppins Black" panose="00000A00000000000000" pitchFamily="2" charset="0"/>
              </a:rPr>
              <a:t> ↘  FAT MASS</a:t>
            </a:r>
          </a:p>
        </p:txBody>
      </p:sp>
      <p:grpSp>
        <p:nvGrpSpPr>
          <p:cNvPr id="48" name="Group 191">
            <a:extLst>
              <a:ext uri="{FF2B5EF4-FFF2-40B4-BE49-F238E27FC236}">
                <a16:creationId xmlns:a16="http://schemas.microsoft.com/office/drawing/2014/main" id="{D76447C5-99E2-0FA1-C37E-6325A0019A2F}"/>
              </a:ext>
            </a:extLst>
          </p:cNvPr>
          <p:cNvGrpSpPr>
            <a:grpSpLocks/>
          </p:cNvGrpSpPr>
          <p:nvPr/>
        </p:nvGrpSpPr>
        <p:grpSpPr bwMode="auto">
          <a:xfrm rot="12622265">
            <a:off x="4391852" y="3628120"/>
            <a:ext cx="210241" cy="328098"/>
            <a:chOff x="2183" y="2988"/>
            <a:chExt cx="169" cy="243"/>
          </a:xfrm>
        </p:grpSpPr>
        <p:sp>
          <p:nvSpPr>
            <p:cNvPr id="49" name="Freeform 178">
              <a:extLst>
                <a:ext uri="{FF2B5EF4-FFF2-40B4-BE49-F238E27FC236}">
                  <a16:creationId xmlns:a16="http://schemas.microsoft.com/office/drawing/2014/main" id="{DDE3E8CD-841C-6CC1-539E-640424C0F678}"/>
                </a:ext>
              </a:extLst>
            </p:cNvPr>
            <p:cNvSpPr>
              <a:spLocks/>
            </p:cNvSpPr>
            <p:nvPr/>
          </p:nvSpPr>
          <p:spPr bwMode="auto">
            <a:xfrm>
              <a:off x="2220" y="3038"/>
              <a:ext cx="132" cy="193"/>
            </a:xfrm>
            <a:custGeom>
              <a:avLst/>
              <a:gdLst>
                <a:gd name="T0" fmla="*/ 588 w 72"/>
                <a:gd name="T1" fmla="*/ 885 h 88"/>
                <a:gd name="T2" fmla="*/ 0 w 72"/>
                <a:gd name="T3" fmla="*/ 0 h 88"/>
                <a:gd name="T4" fmla="*/ 0 60000 65536"/>
                <a:gd name="T5" fmla="*/ 0 60000 65536"/>
              </a:gdLst>
              <a:ahLst/>
              <a:cxnLst>
                <a:cxn ang="T4">
                  <a:pos x="T0" y="T1"/>
                </a:cxn>
                <a:cxn ang="T5">
                  <a:pos x="T2" y="T3"/>
                </a:cxn>
              </a:cxnLst>
              <a:rect l="0" t="0" r="r" b="b"/>
              <a:pathLst>
                <a:path w="72" h="88">
                  <a:moveTo>
                    <a:pt x="72" y="88"/>
                  </a:moveTo>
                  <a:cubicBezTo>
                    <a:pt x="45" y="63"/>
                    <a:pt x="21" y="34"/>
                    <a:pt x="0" y="0"/>
                  </a:cubicBezTo>
                </a:path>
              </a:pathLst>
            </a:cu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b="1" dirty="0">
                <a:latin typeface="Poppins Black" panose="00000A00000000000000" pitchFamily="2" charset="0"/>
                <a:cs typeface="Poppins Black" panose="00000A00000000000000" pitchFamily="2" charset="0"/>
              </a:endParaRPr>
            </a:p>
          </p:txBody>
        </p:sp>
        <p:sp>
          <p:nvSpPr>
            <p:cNvPr id="50" name="Freeform 179">
              <a:extLst>
                <a:ext uri="{FF2B5EF4-FFF2-40B4-BE49-F238E27FC236}">
                  <a16:creationId xmlns:a16="http://schemas.microsoft.com/office/drawing/2014/main" id="{C883E870-E269-CDDB-4689-855865254802}"/>
                </a:ext>
              </a:extLst>
            </p:cNvPr>
            <p:cNvSpPr>
              <a:spLocks/>
            </p:cNvSpPr>
            <p:nvPr/>
          </p:nvSpPr>
          <p:spPr bwMode="auto">
            <a:xfrm>
              <a:off x="2183" y="2988"/>
              <a:ext cx="79" cy="95"/>
            </a:xfrm>
            <a:custGeom>
              <a:avLst/>
              <a:gdLst>
                <a:gd name="T0" fmla="*/ 0 w 39"/>
                <a:gd name="T1" fmla="*/ 0 h 44"/>
                <a:gd name="T2" fmla="*/ 324 w 39"/>
                <a:gd name="T3" fmla="*/ 209 h 44"/>
                <a:gd name="T4" fmla="*/ 140 w 39"/>
                <a:gd name="T5" fmla="*/ 261 h 44"/>
                <a:gd name="T6" fmla="*/ 24 w 39"/>
                <a:gd name="T7" fmla="*/ 443 h 44"/>
                <a:gd name="T8" fmla="*/ 0 w 39"/>
                <a:gd name="T9" fmla="*/ 0 h 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9" h="44">
                  <a:moveTo>
                    <a:pt x="0" y="0"/>
                  </a:moveTo>
                  <a:cubicBezTo>
                    <a:pt x="11" y="9"/>
                    <a:pt x="26" y="18"/>
                    <a:pt x="39" y="21"/>
                  </a:cubicBezTo>
                  <a:cubicBezTo>
                    <a:pt x="17" y="26"/>
                    <a:pt x="17" y="26"/>
                    <a:pt x="17" y="26"/>
                  </a:cubicBezTo>
                  <a:cubicBezTo>
                    <a:pt x="3" y="44"/>
                    <a:pt x="3" y="44"/>
                    <a:pt x="3" y="44"/>
                  </a:cubicBezTo>
                  <a:cubicBezTo>
                    <a:pt x="5" y="31"/>
                    <a:pt x="3" y="14"/>
                    <a:pt x="0" y="0"/>
                  </a:cubicBezTo>
                  <a:close/>
                </a:path>
              </a:pathLst>
            </a:cu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b="1">
                <a:latin typeface="Poppins Black" panose="00000A00000000000000" pitchFamily="2" charset="0"/>
                <a:cs typeface="Poppins Black" panose="00000A00000000000000" pitchFamily="2" charset="0"/>
              </a:endParaRPr>
            </a:p>
          </p:txBody>
        </p:sp>
      </p:grpSp>
      <p:sp>
        <p:nvSpPr>
          <p:cNvPr id="51" name="Rectangle : coins arrondis 50">
            <a:extLst>
              <a:ext uri="{FF2B5EF4-FFF2-40B4-BE49-F238E27FC236}">
                <a16:creationId xmlns:a16="http://schemas.microsoft.com/office/drawing/2014/main" id="{212DDB8F-5987-1CA8-5F89-397B9B151F93}"/>
              </a:ext>
            </a:extLst>
          </p:cNvPr>
          <p:cNvSpPr/>
          <p:nvPr/>
        </p:nvSpPr>
        <p:spPr>
          <a:xfrm>
            <a:off x="742379" y="4030124"/>
            <a:ext cx="1222029" cy="397386"/>
          </a:xfrm>
          <a:prstGeom prst="roundRect">
            <a:avLst>
              <a:gd name="adj" fmla="val 50000"/>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00" b="1" dirty="0">
                <a:latin typeface="Poppins Black" panose="00000A00000000000000" pitchFamily="2" charset="0"/>
                <a:cs typeface="Poppins Black" panose="00000A00000000000000" pitchFamily="2" charset="0"/>
              </a:rPr>
              <a:t> ↘  STEATOSIS</a:t>
            </a:r>
          </a:p>
        </p:txBody>
      </p:sp>
      <p:sp>
        <p:nvSpPr>
          <p:cNvPr id="52" name="Rectangle : coins arrondis 51">
            <a:extLst>
              <a:ext uri="{FF2B5EF4-FFF2-40B4-BE49-F238E27FC236}">
                <a16:creationId xmlns:a16="http://schemas.microsoft.com/office/drawing/2014/main" id="{906B5525-A91C-22A3-836C-788ED4DB241D}"/>
              </a:ext>
            </a:extLst>
          </p:cNvPr>
          <p:cNvSpPr/>
          <p:nvPr/>
        </p:nvSpPr>
        <p:spPr>
          <a:xfrm>
            <a:off x="908200" y="5529096"/>
            <a:ext cx="1767009" cy="397386"/>
          </a:xfrm>
          <a:prstGeom prst="roundRect">
            <a:avLst>
              <a:gd name="adj" fmla="val 50000"/>
            </a:avLst>
          </a:prstGeom>
          <a:solidFill>
            <a:srgbClr val="FDC400"/>
          </a:solidFill>
          <a:ln>
            <a:solidFill>
              <a:srgbClr val="FDC4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00" b="1" dirty="0">
                <a:latin typeface="Poppins Black" panose="00000A00000000000000" pitchFamily="2" charset="0"/>
                <a:cs typeface="Poppins Black" panose="00000A00000000000000" pitchFamily="2" charset="0"/>
              </a:rPr>
              <a:t>B-CELL PRESERVATION</a:t>
            </a:r>
          </a:p>
        </p:txBody>
      </p:sp>
      <p:sp>
        <p:nvSpPr>
          <p:cNvPr id="55" name="ZoneTexte 54">
            <a:extLst>
              <a:ext uri="{FF2B5EF4-FFF2-40B4-BE49-F238E27FC236}">
                <a16:creationId xmlns:a16="http://schemas.microsoft.com/office/drawing/2014/main" id="{B21A4C2D-E22D-CA00-F7F0-93558B7A749F}"/>
              </a:ext>
            </a:extLst>
          </p:cNvPr>
          <p:cNvSpPr txBox="1"/>
          <p:nvPr/>
        </p:nvSpPr>
        <p:spPr>
          <a:xfrm>
            <a:off x="4719445" y="4440490"/>
            <a:ext cx="1661736" cy="246221"/>
          </a:xfrm>
          <a:prstGeom prst="rect">
            <a:avLst/>
          </a:prstGeom>
          <a:noFill/>
        </p:spPr>
        <p:txBody>
          <a:bodyPr wrap="square">
            <a:spAutoFit/>
          </a:bodyPr>
          <a:lstStyle/>
          <a:p>
            <a:r>
              <a:rPr lang="fr-FR" sz="1000" b="1" dirty="0">
                <a:solidFill>
                  <a:srgbClr val="FDC400"/>
                </a:solidFill>
                <a:latin typeface="Poppins Black" panose="00000A00000000000000" pitchFamily="2" charset="0"/>
                <a:cs typeface="Poppins Black" panose="00000A00000000000000" pitchFamily="2" charset="0"/>
              </a:rPr>
              <a:t>NATRIURESIS</a:t>
            </a:r>
          </a:p>
        </p:txBody>
      </p:sp>
      <p:sp>
        <p:nvSpPr>
          <p:cNvPr id="57" name="ZoneTexte 56">
            <a:extLst>
              <a:ext uri="{FF2B5EF4-FFF2-40B4-BE49-F238E27FC236}">
                <a16:creationId xmlns:a16="http://schemas.microsoft.com/office/drawing/2014/main" id="{14995A46-7D5A-3D2D-A8C9-4782CF36C822}"/>
              </a:ext>
            </a:extLst>
          </p:cNvPr>
          <p:cNvSpPr txBox="1"/>
          <p:nvPr/>
        </p:nvSpPr>
        <p:spPr>
          <a:xfrm>
            <a:off x="6503339" y="5405985"/>
            <a:ext cx="1029636" cy="246221"/>
          </a:xfrm>
          <a:prstGeom prst="rect">
            <a:avLst/>
          </a:prstGeom>
          <a:noFill/>
        </p:spPr>
        <p:txBody>
          <a:bodyPr wrap="square">
            <a:spAutoFit/>
          </a:bodyPr>
          <a:lstStyle>
            <a:defPPr>
              <a:defRPr lang="en-US"/>
            </a:defPPr>
            <a:lvl1pPr>
              <a:defRPr sz="1000" b="1">
                <a:solidFill>
                  <a:srgbClr val="FDC400"/>
                </a:solidFill>
                <a:latin typeface="Poppins Black" panose="00000A00000000000000" pitchFamily="2" charset="0"/>
                <a:cs typeface="Poppins Black" panose="00000A00000000000000" pitchFamily="2" charset="0"/>
              </a:defRPr>
            </a:lvl1pPr>
          </a:lstStyle>
          <a:p>
            <a:r>
              <a:rPr lang="fr-FR" dirty="0"/>
              <a:t>↗  LIPOLYSIS</a:t>
            </a:r>
          </a:p>
        </p:txBody>
      </p:sp>
      <p:sp>
        <p:nvSpPr>
          <p:cNvPr id="58" name="ZoneTexte 57">
            <a:extLst>
              <a:ext uri="{FF2B5EF4-FFF2-40B4-BE49-F238E27FC236}">
                <a16:creationId xmlns:a16="http://schemas.microsoft.com/office/drawing/2014/main" id="{5344DD25-6AD1-6CC1-EDAD-A98FD2E35A9A}"/>
              </a:ext>
            </a:extLst>
          </p:cNvPr>
          <p:cNvSpPr txBox="1"/>
          <p:nvPr/>
        </p:nvSpPr>
        <p:spPr>
          <a:xfrm>
            <a:off x="7579394" y="3655547"/>
            <a:ext cx="1074780" cy="553998"/>
          </a:xfrm>
          <a:prstGeom prst="rect">
            <a:avLst/>
          </a:prstGeom>
          <a:noFill/>
        </p:spPr>
        <p:txBody>
          <a:bodyPr wrap="square">
            <a:spAutoFit/>
          </a:bodyPr>
          <a:lstStyle>
            <a:defPPr>
              <a:defRPr lang="en-US"/>
            </a:defPPr>
            <a:lvl1pPr>
              <a:defRPr sz="1000" b="1">
                <a:solidFill>
                  <a:srgbClr val="FDC400"/>
                </a:solidFill>
                <a:latin typeface="Poppins Black" panose="00000A00000000000000" pitchFamily="2" charset="0"/>
                <a:cs typeface="Poppins Black" panose="00000A00000000000000" pitchFamily="2" charset="0"/>
              </a:defRPr>
            </a:lvl1pPr>
          </a:lstStyle>
          <a:p>
            <a:r>
              <a:rPr lang="fr-FR" sz="1000" b="1" dirty="0">
                <a:latin typeface="Poppins Black" panose="00000A00000000000000" pitchFamily="2" charset="0"/>
                <a:cs typeface="Poppins Black" panose="00000A00000000000000" pitchFamily="2" charset="0"/>
              </a:rPr>
              <a:t>↘</a:t>
            </a:r>
            <a:r>
              <a:rPr lang="fr-FR" dirty="0"/>
              <a:t>  BLOOD PRESSURE</a:t>
            </a:r>
          </a:p>
          <a:p>
            <a:endParaRPr lang="fr-FR" dirty="0"/>
          </a:p>
        </p:txBody>
      </p:sp>
      <p:sp>
        <p:nvSpPr>
          <p:cNvPr id="258" name="ZoneTexte 257">
            <a:extLst>
              <a:ext uri="{FF2B5EF4-FFF2-40B4-BE49-F238E27FC236}">
                <a16:creationId xmlns:a16="http://schemas.microsoft.com/office/drawing/2014/main" id="{76B25EE1-6B67-62B9-994F-C469C9F312C8}"/>
              </a:ext>
            </a:extLst>
          </p:cNvPr>
          <p:cNvSpPr txBox="1"/>
          <p:nvPr/>
        </p:nvSpPr>
        <p:spPr>
          <a:xfrm>
            <a:off x="1637019" y="5928942"/>
            <a:ext cx="1240042" cy="400110"/>
          </a:xfrm>
          <a:prstGeom prst="rect">
            <a:avLst/>
          </a:prstGeom>
          <a:noFill/>
        </p:spPr>
        <p:txBody>
          <a:bodyPr wrap="square">
            <a:spAutoFit/>
          </a:bodyPr>
          <a:lstStyle>
            <a:defPPr>
              <a:defRPr lang="en-US"/>
            </a:defPPr>
            <a:lvl1pPr>
              <a:defRPr sz="1000" b="1">
                <a:solidFill>
                  <a:srgbClr val="FDC400"/>
                </a:solidFill>
                <a:latin typeface="Poppins Black" panose="00000A00000000000000" pitchFamily="2" charset="0"/>
                <a:cs typeface="Poppins Black" panose="00000A00000000000000" pitchFamily="2" charset="0"/>
              </a:defRPr>
            </a:lvl1pPr>
          </a:lstStyle>
          <a:p>
            <a:r>
              <a:rPr lang="fr-FR" dirty="0"/>
              <a:t>↗  GLUCAGON</a:t>
            </a:r>
          </a:p>
          <a:p>
            <a:r>
              <a:rPr lang="fr-FR" dirty="0"/>
              <a:t>↘  INSULIN</a:t>
            </a:r>
          </a:p>
        </p:txBody>
      </p:sp>
      <p:sp>
        <p:nvSpPr>
          <p:cNvPr id="259" name="ZoneTexte 258">
            <a:extLst>
              <a:ext uri="{FF2B5EF4-FFF2-40B4-BE49-F238E27FC236}">
                <a16:creationId xmlns:a16="http://schemas.microsoft.com/office/drawing/2014/main" id="{1574181F-1B53-B996-8E60-82CC56497438}"/>
              </a:ext>
            </a:extLst>
          </p:cNvPr>
          <p:cNvSpPr txBox="1"/>
          <p:nvPr/>
        </p:nvSpPr>
        <p:spPr>
          <a:xfrm>
            <a:off x="778158" y="3624307"/>
            <a:ext cx="1472677" cy="400110"/>
          </a:xfrm>
          <a:prstGeom prst="rect">
            <a:avLst/>
          </a:prstGeom>
          <a:noFill/>
        </p:spPr>
        <p:txBody>
          <a:bodyPr wrap="square">
            <a:spAutoFit/>
          </a:bodyPr>
          <a:lstStyle>
            <a:defPPr>
              <a:defRPr lang="en-US"/>
            </a:defPPr>
            <a:lvl1pPr>
              <a:defRPr sz="1000" b="1">
                <a:solidFill>
                  <a:srgbClr val="FDC400"/>
                </a:solidFill>
                <a:latin typeface="Poppins Black" panose="00000A00000000000000" pitchFamily="2" charset="0"/>
                <a:cs typeface="Poppins Black" panose="00000A00000000000000" pitchFamily="2" charset="0"/>
              </a:defRPr>
            </a:lvl1pPr>
          </a:lstStyle>
          <a:p>
            <a:r>
              <a:rPr lang="fr-FR" dirty="0"/>
              <a:t>↗  HEPATIC GLUCOSE OUTPUT</a:t>
            </a:r>
          </a:p>
        </p:txBody>
      </p:sp>
    </p:spTree>
    <p:extLst>
      <p:ext uri="{BB962C8B-B14F-4D97-AF65-F5344CB8AC3E}">
        <p14:creationId xmlns:p14="http://schemas.microsoft.com/office/powerpoint/2010/main" val="372873303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722</TotalTime>
  <Words>88</Words>
  <Application>Microsoft Office PowerPoint</Application>
  <PresentationFormat>Affichage à l'écran (4:3)</PresentationFormat>
  <Paragraphs>16</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Poppins</vt:lpstr>
      <vt:lpstr>Poppins Black</vt:lpstr>
      <vt:lpstr>Thème Office</vt:lpstr>
      <vt:lpstr>Présentation PowerPoint</vt:lpstr>
    </vt:vector>
  </TitlesOfParts>
  <Company>SERVIER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ROTA HUGO SI</dc:creator>
  <cp:lastModifiedBy>ROTA HUGO SI</cp:lastModifiedBy>
  <cp:revision>7</cp:revision>
  <dcterms:created xsi:type="dcterms:W3CDTF">2024-05-16T14:55:27Z</dcterms:created>
  <dcterms:modified xsi:type="dcterms:W3CDTF">2024-08-08T09:24:08Z</dcterms:modified>
</cp:coreProperties>
</file>